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4" r:id="rId4"/>
  </p:sldMasterIdLst>
  <p:notesMasterIdLst>
    <p:notesMasterId r:id="rId71"/>
  </p:notesMasterIdLst>
  <p:sldIdLst>
    <p:sldId id="551" r:id="rId5"/>
    <p:sldId id="304" r:id="rId6"/>
    <p:sldId id="257" r:id="rId7"/>
    <p:sldId id="552" r:id="rId8"/>
    <p:sldId id="262" r:id="rId9"/>
    <p:sldId id="263" r:id="rId10"/>
    <p:sldId id="550" r:id="rId11"/>
    <p:sldId id="305" r:id="rId12"/>
    <p:sldId id="261" r:id="rId13"/>
    <p:sldId id="260" r:id="rId14"/>
    <p:sldId id="303" r:id="rId15"/>
    <p:sldId id="264" r:id="rId16"/>
    <p:sldId id="267" r:id="rId17"/>
    <p:sldId id="292" r:id="rId18"/>
    <p:sldId id="268" r:id="rId19"/>
    <p:sldId id="270" r:id="rId20"/>
    <p:sldId id="269" r:id="rId21"/>
    <p:sldId id="293" r:id="rId22"/>
    <p:sldId id="549" r:id="rId23"/>
    <p:sldId id="271" r:id="rId24"/>
    <p:sldId id="259" r:id="rId25"/>
    <p:sldId id="548" r:id="rId26"/>
    <p:sldId id="283" r:id="rId27"/>
    <p:sldId id="272" r:id="rId28"/>
    <p:sldId id="285" r:id="rId29"/>
    <p:sldId id="286" r:id="rId30"/>
    <p:sldId id="266" r:id="rId31"/>
    <p:sldId id="294" r:id="rId32"/>
    <p:sldId id="306" r:id="rId33"/>
    <p:sldId id="307" r:id="rId34"/>
    <p:sldId id="397" r:id="rId35"/>
    <p:sldId id="398" r:id="rId36"/>
    <p:sldId id="308" r:id="rId37"/>
    <p:sldId id="396" r:id="rId38"/>
    <p:sldId id="330" r:id="rId39"/>
    <p:sldId id="291" r:id="rId40"/>
    <p:sldId id="274" r:id="rId41"/>
    <p:sldId id="289" r:id="rId42"/>
    <p:sldId id="295" r:id="rId43"/>
    <p:sldId id="532" r:id="rId44"/>
    <p:sldId id="279" r:id="rId45"/>
    <p:sldId id="278" r:id="rId46"/>
    <p:sldId id="546" r:id="rId47"/>
    <p:sldId id="258" r:id="rId48"/>
    <p:sldId id="547" r:id="rId49"/>
    <p:sldId id="300" r:id="rId50"/>
    <p:sldId id="284" r:id="rId51"/>
    <p:sldId id="296" r:id="rId52"/>
    <p:sldId id="281" r:id="rId53"/>
    <p:sldId id="282" r:id="rId54"/>
    <p:sldId id="280" r:id="rId55"/>
    <p:sldId id="299" r:id="rId56"/>
    <p:sldId id="273" r:id="rId57"/>
    <p:sldId id="534" r:id="rId58"/>
    <p:sldId id="535" r:id="rId59"/>
    <p:sldId id="544" r:id="rId60"/>
    <p:sldId id="545" r:id="rId61"/>
    <p:sldId id="542" r:id="rId62"/>
    <p:sldId id="543" r:id="rId63"/>
    <p:sldId id="536" r:id="rId64"/>
    <p:sldId id="276" r:id="rId65"/>
    <p:sldId id="540" r:id="rId66"/>
    <p:sldId id="541" r:id="rId67"/>
    <p:sldId id="275" r:id="rId68"/>
    <p:sldId id="539" r:id="rId69"/>
    <p:sldId id="340"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69" autoAdjust="0"/>
  </p:normalViewPr>
  <p:slideViewPr>
    <p:cSldViewPr snapToGrid="0">
      <p:cViewPr varScale="1">
        <p:scale>
          <a:sx n="98" d="100"/>
          <a:sy n="98" d="100"/>
        </p:scale>
        <p:origin x="276"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5" d="100"/>
          <a:sy n="125" d="100"/>
        </p:scale>
        <p:origin x="1084" y="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Transactions per Second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Bitcoin</c:v>
                </c:pt>
                <c:pt idx="1">
                  <c:v>Ethereum</c:v>
                </c:pt>
                <c:pt idx="2">
                  <c:v>Paypal</c:v>
                </c:pt>
                <c:pt idx="3">
                  <c:v>Visa</c:v>
                </c:pt>
              </c:strCache>
            </c:strRef>
          </c:cat>
          <c:val>
            <c:numRef>
              <c:f>Sheet1!$B$2:$B$5</c:f>
              <c:numCache>
                <c:formatCode>General</c:formatCode>
                <c:ptCount val="4"/>
                <c:pt idx="0">
                  <c:v>4</c:v>
                </c:pt>
                <c:pt idx="1">
                  <c:v>20</c:v>
                </c:pt>
                <c:pt idx="2">
                  <c:v>193</c:v>
                </c:pt>
                <c:pt idx="3">
                  <c:v>1667</c:v>
                </c:pt>
              </c:numCache>
            </c:numRef>
          </c:val>
          <c:extLst>
            <c:ext xmlns:c16="http://schemas.microsoft.com/office/drawing/2014/chart" uri="{C3380CC4-5D6E-409C-BE32-E72D297353CC}">
              <c16:uniqueId val="{00000000-32D1-418D-9C1B-B72A9FA48083}"/>
            </c:ext>
          </c:extLst>
        </c:ser>
        <c:dLbls>
          <c:showLegendKey val="0"/>
          <c:showVal val="0"/>
          <c:showCatName val="0"/>
          <c:showSerName val="0"/>
          <c:showPercent val="0"/>
          <c:showBubbleSize val="0"/>
        </c:dLbls>
        <c:gapWidth val="219"/>
        <c:overlap val="-27"/>
        <c:axId val="483954064"/>
        <c:axId val="483955240"/>
      </c:barChart>
      <c:catAx>
        <c:axId val="48395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3955240"/>
        <c:crosses val="autoZero"/>
        <c:auto val="1"/>
        <c:lblAlgn val="ctr"/>
        <c:lblOffset val="100"/>
        <c:noMultiLvlLbl val="0"/>
      </c:catAx>
      <c:valAx>
        <c:axId val="483955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3954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B12FE7-CBDA-4843-856C-B4EBDEE5E9AF}" type="doc">
      <dgm:prSet loTypeId="urn:microsoft.com/office/officeart/2005/8/layout/chevron1" loCatId="Inbox" qsTypeId="urn:microsoft.com/office/officeart/2005/8/quickstyle/simple1" qsCatId="simple" csTypeId="urn:microsoft.com/office/officeart/2005/8/colors/ColorSchemeForSuggestions" csCatId="other"/>
      <dgm:spPr/>
      <dgm:t>
        <a:bodyPr/>
        <a:lstStyle/>
        <a:p>
          <a:endParaRPr lang="en-US"/>
        </a:p>
      </dgm:t>
    </dgm:pt>
    <dgm:pt modelId="{E1E93C69-2EBB-4B23-9D41-F3E2685374A1}">
      <dgm:prSet/>
      <dgm:spPr/>
      <dgm:t>
        <a:bodyPr/>
        <a:lstStyle/>
        <a:p>
          <a:r>
            <a:rPr lang="en-US" dirty="0"/>
            <a:t>Trustless</a:t>
          </a:r>
        </a:p>
      </dgm:t>
    </dgm:pt>
    <dgm:pt modelId="{7BA00352-BBDD-4C0D-BCD4-18435307A6CF}" type="parTrans" cxnId="{810CC982-E01F-47CC-8FA2-72F478FAA0CD}">
      <dgm:prSet/>
      <dgm:spPr/>
      <dgm:t>
        <a:bodyPr/>
        <a:lstStyle/>
        <a:p>
          <a:endParaRPr lang="en-US"/>
        </a:p>
      </dgm:t>
    </dgm:pt>
    <dgm:pt modelId="{93734BA2-2469-436C-85DE-B5D3542F6139}" type="sibTrans" cxnId="{810CC982-E01F-47CC-8FA2-72F478FAA0CD}">
      <dgm:prSet/>
      <dgm:spPr/>
      <dgm:t>
        <a:bodyPr/>
        <a:lstStyle/>
        <a:p>
          <a:endParaRPr lang="en-US"/>
        </a:p>
      </dgm:t>
    </dgm:pt>
    <dgm:pt modelId="{2432D3D0-B13E-4C72-83B4-B3DC2A925285}">
      <dgm:prSet/>
      <dgm:spPr/>
      <dgm:t>
        <a:bodyPr/>
        <a:lstStyle/>
        <a:p>
          <a:r>
            <a:rPr lang="en-US" dirty="0"/>
            <a:t>Everyone can have access to everything…it is already compromised</a:t>
          </a:r>
        </a:p>
      </dgm:t>
    </dgm:pt>
    <dgm:pt modelId="{1767FEC9-92A9-4274-ABA9-91B654738F36}" type="parTrans" cxnId="{B7ECD99D-8AB4-471F-94A4-96CE38E577F1}">
      <dgm:prSet/>
      <dgm:spPr/>
      <dgm:t>
        <a:bodyPr/>
        <a:lstStyle/>
        <a:p>
          <a:endParaRPr lang="en-US"/>
        </a:p>
      </dgm:t>
    </dgm:pt>
    <dgm:pt modelId="{3E541EFE-E198-4BFD-A10C-F44ED5B13AFB}" type="sibTrans" cxnId="{B7ECD99D-8AB4-471F-94A4-96CE38E577F1}">
      <dgm:prSet/>
      <dgm:spPr/>
      <dgm:t>
        <a:bodyPr/>
        <a:lstStyle/>
        <a:p>
          <a:endParaRPr lang="en-US"/>
        </a:p>
      </dgm:t>
    </dgm:pt>
    <dgm:pt modelId="{29BADA95-731C-4B56-B6B2-D7142DCCE178}">
      <dgm:prSet/>
      <dgm:spPr/>
      <dgm:t>
        <a:bodyPr/>
        <a:lstStyle/>
        <a:p>
          <a:r>
            <a:rPr lang="en-US" dirty="0"/>
            <a:t>Secure</a:t>
          </a:r>
        </a:p>
      </dgm:t>
    </dgm:pt>
    <dgm:pt modelId="{15444846-6843-448E-BCC1-42FC88A85ADC}" type="parTrans" cxnId="{2CB30DD4-D0BD-4D34-8CC2-236B66F87D62}">
      <dgm:prSet/>
      <dgm:spPr/>
      <dgm:t>
        <a:bodyPr/>
        <a:lstStyle/>
        <a:p>
          <a:endParaRPr lang="en-US"/>
        </a:p>
      </dgm:t>
    </dgm:pt>
    <dgm:pt modelId="{5AD8DCA2-4D97-41F4-B7D5-F89C806D481C}" type="sibTrans" cxnId="{2CB30DD4-D0BD-4D34-8CC2-236B66F87D62}">
      <dgm:prSet/>
      <dgm:spPr/>
      <dgm:t>
        <a:bodyPr/>
        <a:lstStyle/>
        <a:p>
          <a:endParaRPr lang="en-US"/>
        </a:p>
      </dgm:t>
    </dgm:pt>
    <dgm:pt modelId="{9B1EA832-B644-4E2C-A682-1A79D97C8CD6}">
      <dgm:prSet/>
      <dgm:spPr/>
      <dgm:t>
        <a:bodyPr/>
        <a:lstStyle/>
        <a:p>
          <a:r>
            <a:rPr lang="en-US" dirty="0"/>
            <a:t>Relies on cryptographic mechanisms to make tampering difficult and obvious</a:t>
          </a:r>
        </a:p>
      </dgm:t>
    </dgm:pt>
    <dgm:pt modelId="{8C778903-D380-4F88-AEF4-93FFDD2A8BF3}" type="parTrans" cxnId="{50EA4DDC-A3ED-4458-B5DE-5F951576C963}">
      <dgm:prSet/>
      <dgm:spPr/>
      <dgm:t>
        <a:bodyPr/>
        <a:lstStyle/>
        <a:p>
          <a:endParaRPr lang="en-US"/>
        </a:p>
      </dgm:t>
    </dgm:pt>
    <dgm:pt modelId="{4C836276-3505-42D6-9B79-0B6F3EBF81B3}" type="sibTrans" cxnId="{50EA4DDC-A3ED-4458-B5DE-5F951576C963}">
      <dgm:prSet/>
      <dgm:spPr/>
      <dgm:t>
        <a:bodyPr/>
        <a:lstStyle/>
        <a:p>
          <a:endParaRPr lang="en-US"/>
        </a:p>
      </dgm:t>
    </dgm:pt>
    <dgm:pt modelId="{5F22FE6F-6CB2-4A39-9B08-F4F5942EEDF4}">
      <dgm:prSet/>
      <dgm:spPr/>
      <dgm:t>
        <a:bodyPr/>
        <a:lstStyle/>
        <a:p>
          <a:r>
            <a:rPr lang="en-US" dirty="0"/>
            <a:t>Very hard to create a verification signature</a:t>
          </a:r>
        </a:p>
      </dgm:t>
    </dgm:pt>
    <dgm:pt modelId="{99C09FAA-CF49-4B65-858C-DC6F42B5C773}" type="parTrans" cxnId="{FEE3E3FC-AD58-4F8B-B920-4E3962547357}">
      <dgm:prSet/>
      <dgm:spPr/>
      <dgm:t>
        <a:bodyPr/>
        <a:lstStyle/>
        <a:p>
          <a:endParaRPr lang="en-US"/>
        </a:p>
      </dgm:t>
    </dgm:pt>
    <dgm:pt modelId="{14D72604-1932-4D36-AC39-282CFF7AA06F}" type="sibTrans" cxnId="{FEE3E3FC-AD58-4F8B-B920-4E3962547357}">
      <dgm:prSet/>
      <dgm:spPr/>
      <dgm:t>
        <a:bodyPr/>
        <a:lstStyle/>
        <a:p>
          <a:endParaRPr lang="en-US"/>
        </a:p>
      </dgm:t>
    </dgm:pt>
    <dgm:pt modelId="{25CD9AB4-9413-484B-A0CA-34B5621294D6}">
      <dgm:prSet/>
      <dgm:spPr/>
      <dgm:t>
        <a:bodyPr/>
        <a:lstStyle/>
        <a:p>
          <a:r>
            <a:rPr lang="en-US" dirty="0"/>
            <a:t>Very simple to validate a signature</a:t>
          </a:r>
        </a:p>
      </dgm:t>
    </dgm:pt>
    <dgm:pt modelId="{11CE5A95-58CC-40CE-8192-D04CFA660ED7}" type="parTrans" cxnId="{1A02D04B-8492-483D-AC8B-FA56682FDEFB}">
      <dgm:prSet/>
      <dgm:spPr/>
      <dgm:t>
        <a:bodyPr/>
        <a:lstStyle/>
        <a:p>
          <a:endParaRPr lang="en-US"/>
        </a:p>
      </dgm:t>
    </dgm:pt>
    <dgm:pt modelId="{0AB1923D-78DE-4C89-8075-CE3099A51FDA}" type="sibTrans" cxnId="{1A02D04B-8492-483D-AC8B-FA56682FDEFB}">
      <dgm:prSet/>
      <dgm:spPr/>
      <dgm:t>
        <a:bodyPr/>
        <a:lstStyle/>
        <a:p>
          <a:endParaRPr lang="en-US"/>
        </a:p>
      </dgm:t>
    </dgm:pt>
    <dgm:pt modelId="{716DA5C7-5CC3-437B-950D-5BDDA1E3B9CF}">
      <dgm:prSet/>
      <dgm:spPr/>
      <dgm:t>
        <a:bodyPr/>
        <a:lstStyle/>
        <a:p>
          <a:r>
            <a:rPr lang="en-US" dirty="0"/>
            <a:t>Fault Tolerant</a:t>
          </a:r>
        </a:p>
      </dgm:t>
    </dgm:pt>
    <dgm:pt modelId="{17BA6ABE-0C4C-407B-BA1C-BD6D09EB7222}" type="parTrans" cxnId="{23CDA35F-B62B-4884-93E4-21AF39F7ACAD}">
      <dgm:prSet/>
      <dgm:spPr/>
      <dgm:t>
        <a:bodyPr/>
        <a:lstStyle/>
        <a:p>
          <a:endParaRPr lang="en-US"/>
        </a:p>
      </dgm:t>
    </dgm:pt>
    <dgm:pt modelId="{40110A2E-3816-4F9E-8104-25986BC21206}" type="sibTrans" cxnId="{23CDA35F-B62B-4884-93E4-21AF39F7ACAD}">
      <dgm:prSet/>
      <dgm:spPr/>
      <dgm:t>
        <a:bodyPr/>
        <a:lstStyle/>
        <a:p>
          <a:endParaRPr lang="en-US"/>
        </a:p>
      </dgm:t>
    </dgm:pt>
    <dgm:pt modelId="{54C4D528-3D72-4F8C-97DD-7CC5118E23A6}">
      <dgm:prSet/>
      <dgm:spPr/>
      <dgm:t>
        <a:bodyPr/>
        <a:lstStyle/>
        <a:p>
          <a:r>
            <a:rPr lang="en-US" dirty="0"/>
            <a:t>Many nodes all of which have all the data. Groups of malicious nodes are rejected. </a:t>
          </a:r>
        </a:p>
      </dgm:t>
    </dgm:pt>
    <dgm:pt modelId="{E0319EE8-48EE-49D3-8977-FB5F1572C8F5}" type="parTrans" cxnId="{2829E629-700E-4708-A696-131C2BC6C594}">
      <dgm:prSet/>
      <dgm:spPr/>
      <dgm:t>
        <a:bodyPr/>
        <a:lstStyle/>
        <a:p>
          <a:endParaRPr lang="en-US"/>
        </a:p>
      </dgm:t>
    </dgm:pt>
    <dgm:pt modelId="{D37576E7-0730-4453-BA09-08B53AB011D6}" type="sibTrans" cxnId="{2829E629-700E-4708-A696-131C2BC6C594}">
      <dgm:prSet/>
      <dgm:spPr/>
      <dgm:t>
        <a:bodyPr/>
        <a:lstStyle/>
        <a:p>
          <a:endParaRPr lang="en-US"/>
        </a:p>
      </dgm:t>
    </dgm:pt>
    <dgm:pt modelId="{382F63D4-0979-437E-9611-E286E80AADC6}" type="pres">
      <dgm:prSet presAssocID="{8BB12FE7-CBDA-4843-856C-B4EBDEE5E9AF}" presName="Name0" presStyleCnt="0">
        <dgm:presLayoutVars>
          <dgm:dir/>
          <dgm:animLvl val="lvl"/>
          <dgm:resizeHandles val="exact"/>
        </dgm:presLayoutVars>
      </dgm:prSet>
      <dgm:spPr/>
    </dgm:pt>
    <dgm:pt modelId="{CA40D3F4-2233-4396-86A8-F7078F539933}" type="pres">
      <dgm:prSet presAssocID="{E1E93C69-2EBB-4B23-9D41-F3E2685374A1}" presName="composite" presStyleCnt="0"/>
      <dgm:spPr/>
    </dgm:pt>
    <dgm:pt modelId="{A855B5A8-A8A6-4A6F-BC61-94A5DDF73093}" type="pres">
      <dgm:prSet presAssocID="{E1E93C69-2EBB-4B23-9D41-F3E2685374A1}" presName="parTx" presStyleLbl="node1" presStyleIdx="0" presStyleCnt="3">
        <dgm:presLayoutVars>
          <dgm:chMax val="0"/>
          <dgm:chPref val="0"/>
          <dgm:bulletEnabled val="1"/>
        </dgm:presLayoutVars>
      </dgm:prSet>
      <dgm:spPr/>
    </dgm:pt>
    <dgm:pt modelId="{5567E8E8-D566-41D8-A52F-851373F1A491}" type="pres">
      <dgm:prSet presAssocID="{E1E93C69-2EBB-4B23-9D41-F3E2685374A1}" presName="desTx" presStyleLbl="revTx" presStyleIdx="0" presStyleCnt="3">
        <dgm:presLayoutVars>
          <dgm:bulletEnabled val="1"/>
        </dgm:presLayoutVars>
      </dgm:prSet>
      <dgm:spPr/>
    </dgm:pt>
    <dgm:pt modelId="{2DC54568-AC28-4BD4-BE07-EAEDA6099AA8}" type="pres">
      <dgm:prSet presAssocID="{93734BA2-2469-436C-85DE-B5D3542F6139}" presName="space" presStyleCnt="0"/>
      <dgm:spPr/>
    </dgm:pt>
    <dgm:pt modelId="{A6F50A1A-43E2-4B92-AF49-A517DAA8C9A4}" type="pres">
      <dgm:prSet presAssocID="{29BADA95-731C-4B56-B6B2-D7142DCCE178}" presName="composite" presStyleCnt="0"/>
      <dgm:spPr/>
    </dgm:pt>
    <dgm:pt modelId="{CE42FB48-447F-4968-8B0E-FD3197680E62}" type="pres">
      <dgm:prSet presAssocID="{29BADA95-731C-4B56-B6B2-D7142DCCE178}" presName="parTx" presStyleLbl="node1" presStyleIdx="1" presStyleCnt="3">
        <dgm:presLayoutVars>
          <dgm:chMax val="0"/>
          <dgm:chPref val="0"/>
          <dgm:bulletEnabled val="1"/>
        </dgm:presLayoutVars>
      </dgm:prSet>
      <dgm:spPr/>
    </dgm:pt>
    <dgm:pt modelId="{C172E6B8-5FA4-4873-9027-89EC7CB6C62C}" type="pres">
      <dgm:prSet presAssocID="{29BADA95-731C-4B56-B6B2-D7142DCCE178}" presName="desTx" presStyleLbl="revTx" presStyleIdx="1" presStyleCnt="3">
        <dgm:presLayoutVars>
          <dgm:bulletEnabled val="1"/>
        </dgm:presLayoutVars>
      </dgm:prSet>
      <dgm:spPr/>
    </dgm:pt>
    <dgm:pt modelId="{78129B4E-6397-4312-A511-ABF5C5EFDD4F}" type="pres">
      <dgm:prSet presAssocID="{5AD8DCA2-4D97-41F4-B7D5-F89C806D481C}" presName="space" presStyleCnt="0"/>
      <dgm:spPr/>
    </dgm:pt>
    <dgm:pt modelId="{EB06848B-3598-4624-8471-2D938EB7271B}" type="pres">
      <dgm:prSet presAssocID="{716DA5C7-5CC3-437B-950D-5BDDA1E3B9CF}" presName="composite" presStyleCnt="0"/>
      <dgm:spPr/>
    </dgm:pt>
    <dgm:pt modelId="{41B6C9A8-C39B-49A1-B719-6BC5EA36F0A2}" type="pres">
      <dgm:prSet presAssocID="{716DA5C7-5CC3-437B-950D-5BDDA1E3B9CF}" presName="parTx" presStyleLbl="node1" presStyleIdx="2" presStyleCnt="3">
        <dgm:presLayoutVars>
          <dgm:chMax val="0"/>
          <dgm:chPref val="0"/>
          <dgm:bulletEnabled val="1"/>
        </dgm:presLayoutVars>
      </dgm:prSet>
      <dgm:spPr/>
    </dgm:pt>
    <dgm:pt modelId="{6AC40660-AA01-49B2-BF2F-D86309CDDCE4}" type="pres">
      <dgm:prSet presAssocID="{716DA5C7-5CC3-437B-950D-5BDDA1E3B9CF}" presName="desTx" presStyleLbl="revTx" presStyleIdx="2" presStyleCnt="3">
        <dgm:presLayoutVars>
          <dgm:bulletEnabled val="1"/>
        </dgm:presLayoutVars>
      </dgm:prSet>
      <dgm:spPr/>
    </dgm:pt>
  </dgm:ptLst>
  <dgm:cxnLst>
    <dgm:cxn modelId="{9EC43D15-AD03-4AE9-AAD7-BE2BEB927920}" type="presOf" srcId="{2432D3D0-B13E-4C72-83B4-B3DC2A925285}" destId="{5567E8E8-D566-41D8-A52F-851373F1A491}" srcOrd="0" destOrd="0" presId="urn:microsoft.com/office/officeart/2005/8/layout/chevron1"/>
    <dgm:cxn modelId="{2829E629-700E-4708-A696-131C2BC6C594}" srcId="{716DA5C7-5CC3-437B-950D-5BDDA1E3B9CF}" destId="{54C4D528-3D72-4F8C-97DD-7CC5118E23A6}" srcOrd="0" destOrd="0" parTransId="{E0319EE8-48EE-49D3-8977-FB5F1572C8F5}" sibTransId="{D37576E7-0730-4453-BA09-08B53AB011D6}"/>
    <dgm:cxn modelId="{E9BDEA3A-90EF-47E0-8CF6-07473A0284F9}" type="presOf" srcId="{54C4D528-3D72-4F8C-97DD-7CC5118E23A6}" destId="{6AC40660-AA01-49B2-BF2F-D86309CDDCE4}" srcOrd="0" destOrd="0" presId="urn:microsoft.com/office/officeart/2005/8/layout/chevron1"/>
    <dgm:cxn modelId="{644C563D-56A2-44E9-A04F-070264E59350}" type="presOf" srcId="{25CD9AB4-9413-484B-A0CA-34B5621294D6}" destId="{C172E6B8-5FA4-4873-9027-89EC7CB6C62C}" srcOrd="0" destOrd="2" presId="urn:microsoft.com/office/officeart/2005/8/layout/chevron1"/>
    <dgm:cxn modelId="{23CDA35F-B62B-4884-93E4-21AF39F7ACAD}" srcId="{8BB12FE7-CBDA-4843-856C-B4EBDEE5E9AF}" destId="{716DA5C7-5CC3-437B-950D-5BDDA1E3B9CF}" srcOrd="2" destOrd="0" parTransId="{17BA6ABE-0C4C-407B-BA1C-BD6D09EB7222}" sibTransId="{40110A2E-3816-4F9E-8104-25986BC21206}"/>
    <dgm:cxn modelId="{CECD8E43-EAFB-4B61-8BF1-4968AE82B15A}" type="presOf" srcId="{716DA5C7-5CC3-437B-950D-5BDDA1E3B9CF}" destId="{41B6C9A8-C39B-49A1-B719-6BC5EA36F0A2}" srcOrd="0" destOrd="0" presId="urn:microsoft.com/office/officeart/2005/8/layout/chevron1"/>
    <dgm:cxn modelId="{1A02D04B-8492-483D-AC8B-FA56682FDEFB}" srcId="{29BADA95-731C-4B56-B6B2-D7142DCCE178}" destId="{25CD9AB4-9413-484B-A0CA-34B5621294D6}" srcOrd="2" destOrd="0" parTransId="{11CE5A95-58CC-40CE-8192-D04CFA660ED7}" sibTransId="{0AB1923D-78DE-4C89-8075-CE3099A51FDA}"/>
    <dgm:cxn modelId="{361D3271-0A2F-4748-849A-3B8187CF5F48}" type="presOf" srcId="{E1E93C69-2EBB-4B23-9D41-F3E2685374A1}" destId="{A855B5A8-A8A6-4A6F-BC61-94A5DDF73093}" srcOrd="0" destOrd="0" presId="urn:microsoft.com/office/officeart/2005/8/layout/chevron1"/>
    <dgm:cxn modelId="{810CC982-E01F-47CC-8FA2-72F478FAA0CD}" srcId="{8BB12FE7-CBDA-4843-856C-B4EBDEE5E9AF}" destId="{E1E93C69-2EBB-4B23-9D41-F3E2685374A1}" srcOrd="0" destOrd="0" parTransId="{7BA00352-BBDD-4C0D-BCD4-18435307A6CF}" sibTransId="{93734BA2-2469-436C-85DE-B5D3542F6139}"/>
    <dgm:cxn modelId="{B7ECD99D-8AB4-471F-94A4-96CE38E577F1}" srcId="{E1E93C69-2EBB-4B23-9D41-F3E2685374A1}" destId="{2432D3D0-B13E-4C72-83B4-B3DC2A925285}" srcOrd="0" destOrd="0" parTransId="{1767FEC9-92A9-4274-ABA9-91B654738F36}" sibTransId="{3E541EFE-E198-4BFD-A10C-F44ED5B13AFB}"/>
    <dgm:cxn modelId="{EC14FBA7-B701-4F80-A4CB-3C16D4C2896D}" type="presOf" srcId="{5F22FE6F-6CB2-4A39-9B08-F4F5942EEDF4}" destId="{C172E6B8-5FA4-4873-9027-89EC7CB6C62C}" srcOrd="0" destOrd="1" presId="urn:microsoft.com/office/officeart/2005/8/layout/chevron1"/>
    <dgm:cxn modelId="{3C162FB8-C2EE-41D8-A6D8-F49D7F0BA5F8}" type="presOf" srcId="{8BB12FE7-CBDA-4843-856C-B4EBDEE5E9AF}" destId="{382F63D4-0979-437E-9611-E286E80AADC6}" srcOrd="0" destOrd="0" presId="urn:microsoft.com/office/officeart/2005/8/layout/chevron1"/>
    <dgm:cxn modelId="{2CB30DD4-D0BD-4D34-8CC2-236B66F87D62}" srcId="{8BB12FE7-CBDA-4843-856C-B4EBDEE5E9AF}" destId="{29BADA95-731C-4B56-B6B2-D7142DCCE178}" srcOrd="1" destOrd="0" parTransId="{15444846-6843-448E-BCC1-42FC88A85ADC}" sibTransId="{5AD8DCA2-4D97-41F4-B7D5-F89C806D481C}"/>
    <dgm:cxn modelId="{50EA4DDC-A3ED-4458-B5DE-5F951576C963}" srcId="{29BADA95-731C-4B56-B6B2-D7142DCCE178}" destId="{9B1EA832-B644-4E2C-A682-1A79D97C8CD6}" srcOrd="0" destOrd="0" parTransId="{8C778903-D380-4F88-AEF4-93FFDD2A8BF3}" sibTransId="{4C836276-3505-42D6-9B79-0B6F3EBF81B3}"/>
    <dgm:cxn modelId="{467EEEE6-6C5C-4BD2-9B29-E42651BCE118}" type="presOf" srcId="{9B1EA832-B644-4E2C-A682-1A79D97C8CD6}" destId="{C172E6B8-5FA4-4873-9027-89EC7CB6C62C}" srcOrd="0" destOrd="0" presId="urn:microsoft.com/office/officeart/2005/8/layout/chevron1"/>
    <dgm:cxn modelId="{5E6475EF-0D90-402E-BE88-F1B1374862D7}" type="presOf" srcId="{29BADA95-731C-4B56-B6B2-D7142DCCE178}" destId="{CE42FB48-447F-4968-8B0E-FD3197680E62}" srcOrd="0" destOrd="0" presId="urn:microsoft.com/office/officeart/2005/8/layout/chevron1"/>
    <dgm:cxn modelId="{FEE3E3FC-AD58-4F8B-B920-4E3962547357}" srcId="{29BADA95-731C-4B56-B6B2-D7142DCCE178}" destId="{5F22FE6F-6CB2-4A39-9B08-F4F5942EEDF4}" srcOrd="1" destOrd="0" parTransId="{99C09FAA-CF49-4B65-858C-DC6F42B5C773}" sibTransId="{14D72604-1932-4D36-AC39-282CFF7AA06F}"/>
    <dgm:cxn modelId="{F7058BF4-9EF7-499D-89EE-B44310C36924}" type="presParOf" srcId="{382F63D4-0979-437E-9611-E286E80AADC6}" destId="{CA40D3F4-2233-4396-86A8-F7078F539933}" srcOrd="0" destOrd="0" presId="urn:microsoft.com/office/officeart/2005/8/layout/chevron1"/>
    <dgm:cxn modelId="{9EB679A1-8E34-4E8A-8919-C2C33BBB95CE}" type="presParOf" srcId="{CA40D3F4-2233-4396-86A8-F7078F539933}" destId="{A855B5A8-A8A6-4A6F-BC61-94A5DDF73093}" srcOrd="0" destOrd="0" presId="urn:microsoft.com/office/officeart/2005/8/layout/chevron1"/>
    <dgm:cxn modelId="{89D165D6-521E-47AC-90DA-BBA0C9767C2D}" type="presParOf" srcId="{CA40D3F4-2233-4396-86A8-F7078F539933}" destId="{5567E8E8-D566-41D8-A52F-851373F1A491}" srcOrd="1" destOrd="0" presId="urn:microsoft.com/office/officeart/2005/8/layout/chevron1"/>
    <dgm:cxn modelId="{CDCEB644-91DC-4BA3-A709-03EB7A5DEAE0}" type="presParOf" srcId="{382F63D4-0979-437E-9611-E286E80AADC6}" destId="{2DC54568-AC28-4BD4-BE07-EAEDA6099AA8}" srcOrd="1" destOrd="0" presId="urn:microsoft.com/office/officeart/2005/8/layout/chevron1"/>
    <dgm:cxn modelId="{D3E99116-3E52-49A9-AB67-17C50DEB0E01}" type="presParOf" srcId="{382F63D4-0979-437E-9611-E286E80AADC6}" destId="{A6F50A1A-43E2-4B92-AF49-A517DAA8C9A4}" srcOrd="2" destOrd="0" presId="urn:microsoft.com/office/officeart/2005/8/layout/chevron1"/>
    <dgm:cxn modelId="{D1B47230-6472-43BF-A3C0-72D948A74EAC}" type="presParOf" srcId="{A6F50A1A-43E2-4B92-AF49-A517DAA8C9A4}" destId="{CE42FB48-447F-4968-8B0E-FD3197680E62}" srcOrd="0" destOrd="0" presId="urn:microsoft.com/office/officeart/2005/8/layout/chevron1"/>
    <dgm:cxn modelId="{44F75882-F2B1-4A80-A545-18B493D87368}" type="presParOf" srcId="{A6F50A1A-43E2-4B92-AF49-A517DAA8C9A4}" destId="{C172E6B8-5FA4-4873-9027-89EC7CB6C62C}" srcOrd="1" destOrd="0" presId="urn:microsoft.com/office/officeart/2005/8/layout/chevron1"/>
    <dgm:cxn modelId="{8414DF36-D175-46F6-8E5B-EE1E753E9D90}" type="presParOf" srcId="{382F63D4-0979-437E-9611-E286E80AADC6}" destId="{78129B4E-6397-4312-A511-ABF5C5EFDD4F}" srcOrd="3" destOrd="0" presId="urn:microsoft.com/office/officeart/2005/8/layout/chevron1"/>
    <dgm:cxn modelId="{4C836DC5-7B8A-4106-A185-302A54F37568}" type="presParOf" srcId="{382F63D4-0979-437E-9611-E286E80AADC6}" destId="{EB06848B-3598-4624-8471-2D938EB7271B}" srcOrd="4" destOrd="0" presId="urn:microsoft.com/office/officeart/2005/8/layout/chevron1"/>
    <dgm:cxn modelId="{3C2E1A94-65B3-4FD8-ADDD-7EBE8821D826}" type="presParOf" srcId="{EB06848B-3598-4624-8471-2D938EB7271B}" destId="{41B6C9A8-C39B-49A1-B719-6BC5EA36F0A2}" srcOrd="0" destOrd="0" presId="urn:microsoft.com/office/officeart/2005/8/layout/chevron1"/>
    <dgm:cxn modelId="{5A0BE19B-0299-43EC-862A-468C7B78CCD0}" type="presParOf" srcId="{EB06848B-3598-4624-8471-2D938EB7271B}" destId="{6AC40660-AA01-49B2-BF2F-D86309CDDCE4}"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C37083-D866-4D4D-AFF6-F368DB5B3600}" type="doc">
      <dgm:prSet loTypeId="urn:microsoft.com/office/officeart/2016/7/layout/BasicLinearProcessNumbered" loCatId="process" qsTypeId="urn:microsoft.com/office/officeart/2005/8/quickstyle/simple1" qsCatId="simple" csTypeId="urn:microsoft.com/office/officeart/2005/8/colors/ColorSchemeForSuggestions" csCatId="other" phldr="1"/>
      <dgm:spPr/>
      <dgm:t>
        <a:bodyPr/>
        <a:lstStyle/>
        <a:p>
          <a:endParaRPr lang="en-US"/>
        </a:p>
      </dgm:t>
    </dgm:pt>
    <dgm:pt modelId="{339D0100-C2E9-492D-B6D6-4ACFCE4C4582}">
      <dgm:prSet custT="1"/>
      <dgm:spPr/>
      <dgm:t>
        <a:bodyPr/>
        <a:lstStyle/>
        <a:p>
          <a:pPr algn="ctr"/>
          <a:r>
            <a:rPr lang="en-US" sz="2000" dirty="0"/>
            <a:t>Large DNS Provider</a:t>
          </a:r>
        </a:p>
      </dgm:t>
    </dgm:pt>
    <dgm:pt modelId="{8532B84D-143C-4041-9BAC-0E7E705797D1}" type="parTrans" cxnId="{56E98E85-7478-4D05-91D4-1B2362BAED9D}">
      <dgm:prSet/>
      <dgm:spPr/>
      <dgm:t>
        <a:bodyPr/>
        <a:lstStyle/>
        <a:p>
          <a:endParaRPr lang="en-US" sz="2800"/>
        </a:p>
      </dgm:t>
    </dgm:pt>
    <dgm:pt modelId="{704FC303-1E11-4364-B190-1368D7BB3F45}" type="sibTrans" cxnId="{56E98E85-7478-4D05-91D4-1B2362BAED9D}">
      <dgm:prSet phldrT="1" phldr="0" custT="1"/>
      <dgm:spPr/>
      <dgm:t>
        <a:bodyPr/>
        <a:lstStyle/>
        <a:p>
          <a:r>
            <a:rPr lang="en-US" sz="4400"/>
            <a:t>1</a:t>
          </a:r>
          <a:endParaRPr lang="en-US" sz="4400" dirty="0"/>
        </a:p>
      </dgm:t>
    </dgm:pt>
    <dgm:pt modelId="{828DB196-F929-4CC9-A962-2247CE0A53FA}">
      <dgm:prSet custT="1"/>
      <dgm:spPr/>
      <dgm:t>
        <a:bodyPr/>
        <a:lstStyle/>
        <a:p>
          <a:pPr algn="ctr"/>
          <a:r>
            <a:rPr lang="en-US" sz="2000" dirty="0"/>
            <a:t>Single Point of Failure</a:t>
          </a:r>
        </a:p>
      </dgm:t>
    </dgm:pt>
    <dgm:pt modelId="{7CCE1EE1-04A9-4D29-A9B9-5DD750DDB9C6}" type="parTrans" cxnId="{B50CF676-FF6C-4BF9-A4E0-6BFB9E4A7D6C}">
      <dgm:prSet/>
      <dgm:spPr/>
      <dgm:t>
        <a:bodyPr/>
        <a:lstStyle/>
        <a:p>
          <a:endParaRPr lang="en-US" sz="2800"/>
        </a:p>
      </dgm:t>
    </dgm:pt>
    <dgm:pt modelId="{26C6A184-2DF6-498B-B04C-41387234D127}" type="sibTrans" cxnId="{B50CF676-FF6C-4BF9-A4E0-6BFB9E4A7D6C}">
      <dgm:prSet phldrT="2" phldr="0" custT="1"/>
      <dgm:spPr/>
      <dgm:t>
        <a:bodyPr/>
        <a:lstStyle/>
        <a:p>
          <a:r>
            <a:rPr lang="en-US" sz="4400"/>
            <a:t>2</a:t>
          </a:r>
          <a:endParaRPr lang="en-US" sz="4400" dirty="0"/>
        </a:p>
      </dgm:t>
    </dgm:pt>
    <dgm:pt modelId="{7D307007-04F9-41FA-946D-FFE52C9E6AF8}">
      <dgm:prSet custT="1"/>
      <dgm:spPr/>
      <dgm:t>
        <a:bodyPr/>
        <a:lstStyle/>
        <a:p>
          <a:r>
            <a:rPr lang="en-US" sz="2000" dirty="0"/>
            <a:t>Affected</a:t>
          </a:r>
        </a:p>
      </dgm:t>
    </dgm:pt>
    <dgm:pt modelId="{06202E0E-A262-44AD-A287-FA8F99C1E759}" type="parTrans" cxnId="{5AD74E72-6E7C-45A2-B747-B8B3F693B930}">
      <dgm:prSet/>
      <dgm:spPr/>
      <dgm:t>
        <a:bodyPr/>
        <a:lstStyle/>
        <a:p>
          <a:endParaRPr lang="en-US" sz="2800"/>
        </a:p>
      </dgm:t>
    </dgm:pt>
    <dgm:pt modelId="{D0FC4B4E-F3DB-4215-BD34-15E43B1E79C2}" type="sibTrans" cxnId="{5AD74E72-6E7C-45A2-B747-B8B3F693B930}">
      <dgm:prSet phldrT="3" phldr="0" custT="1"/>
      <dgm:spPr/>
      <dgm:t>
        <a:bodyPr/>
        <a:lstStyle/>
        <a:p>
          <a:r>
            <a:rPr lang="en-US" sz="4400"/>
            <a:t>3</a:t>
          </a:r>
          <a:endParaRPr lang="en-US" sz="4400" dirty="0"/>
        </a:p>
      </dgm:t>
    </dgm:pt>
    <dgm:pt modelId="{E8B8116D-CA46-42FC-ACCA-E24342DA18DE}">
      <dgm:prSet custT="1"/>
      <dgm:spPr/>
      <dgm:t>
        <a:bodyPr/>
        <a:lstStyle/>
        <a:p>
          <a:r>
            <a:rPr lang="en-US" sz="1600" dirty="0"/>
            <a:t>Twitter, Spotify, Box, Github, AirBnB, Amazon, Reddit, Netflix</a:t>
          </a:r>
        </a:p>
      </dgm:t>
    </dgm:pt>
    <dgm:pt modelId="{5E4CD352-3A11-421D-A6FC-167AB9B033D5}" type="parTrans" cxnId="{CC8BB157-35DA-4FBB-A785-729C93198462}">
      <dgm:prSet/>
      <dgm:spPr/>
      <dgm:t>
        <a:bodyPr/>
        <a:lstStyle/>
        <a:p>
          <a:endParaRPr lang="en-US" sz="2800"/>
        </a:p>
      </dgm:t>
    </dgm:pt>
    <dgm:pt modelId="{32D98DA5-CFDC-4E85-AD37-186A53442E7B}" type="sibTrans" cxnId="{CC8BB157-35DA-4FBB-A785-729C93198462}">
      <dgm:prSet/>
      <dgm:spPr/>
      <dgm:t>
        <a:bodyPr/>
        <a:lstStyle/>
        <a:p>
          <a:endParaRPr lang="en-US" sz="2800"/>
        </a:p>
      </dgm:t>
    </dgm:pt>
    <dgm:pt modelId="{50F7C3DB-020F-498F-B9CE-7FBED35B5417}">
      <dgm:prSet custT="1"/>
      <dgm:spPr/>
      <dgm:t>
        <a:bodyPr/>
        <a:lstStyle/>
        <a:p>
          <a:r>
            <a:rPr lang="en-US" sz="2000" dirty="0"/>
            <a:t>Distributed Denial of Service (DDoS)</a:t>
          </a:r>
        </a:p>
      </dgm:t>
    </dgm:pt>
    <dgm:pt modelId="{7691F2B2-10B2-487E-BD22-70D4DB4B124C}" type="parTrans" cxnId="{6BDFBEC1-B241-48F8-A7EB-656DEBAA66E4}">
      <dgm:prSet/>
      <dgm:spPr/>
      <dgm:t>
        <a:bodyPr/>
        <a:lstStyle/>
        <a:p>
          <a:endParaRPr lang="en-US" sz="2800"/>
        </a:p>
      </dgm:t>
    </dgm:pt>
    <dgm:pt modelId="{243A76E0-BB8A-43B5-82D7-D63FA0FEFB10}" type="sibTrans" cxnId="{6BDFBEC1-B241-48F8-A7EB-656DEBAA66E4}">
      <dgm:prSet phldrT="4" phldr="0" custT="1"/>
      <dgm:spPr/>
      <dgm:t>
        <a:bodyPr/>
        <a:lstStyle/>
        <a:p>
          <a:r>
            <a:rPr lang="en-US" sz="4400"/>
            <a:t>4</a:t>
          </a:r>
          <a:endParaRPr lang="en-US" sz="4400" dirty="0"/>
        </a:p>
      </dgm:t>
    </dgm:pt>
    <dgm:pt modelId="{8F93FDAB-0F40-4D66-A9C8-7FEAD6324038}">
      <dgm:prSet custT="1"/>
      <dgm:spPr/>
      <dgm:t>
        <a:bodyPr/>
        <a:lstStyle/>
        <a:p>
          <a:r>
            <a:rPr lang="en-US" sz="1600" dirty="0"/>
            <a:t>Hijacked Internet of Things Devices</a:t>
          </a:r>
        </a:p>
      </dgm:t>
    </dgm:pt>
    <dgm:pt modelId="{6F2ACEFB-4140-458A-AEBE-5AB2CD27E83C}" type="parTrans" cxnId="{6B691CE2-CDE5-4D47-A632-30558265CEFF}">
      <dgm:prSet/>
      <dgm:spPr/>
      <dgm:t>
        <a:bodyPr/>
        <a:lstStyle/>
        <a:p>
          <a:endParaRPr lang="en-US" sz="2800"/>
        </a:p>
      </dgm:t>
    </dgm:pt>
    <dgm:pt modelId="{52FE1C2B-DB15-40F1-8194-CFDD6261D908}" type="sibTrans" cxnId="{6B691CE2-CDE5-4D47-A632-30558265CEFF}">
      <dgm:prSet/>
      <dgm:spPr/>
      <dgm:t>
        <a:bodyPr/>
        <a:lstStyle/>
        <a:p>
          <a:endParaRPr lang="en-US" sz="2800"/>
        </a:p>
      </dgm:t>
    </dgm:pt>
    <dgm:pt modelId="{EA5D3014-25D8-4A5A-AEAE-A14C91D467A5}" type="pres">
      <dgm:prSet presAssocID="{3CC37083-D866-4D4D-AFF6-F368DB5B3600}" presName="Name0" presStyleCnt="0">
        <dgm:presLayoutVars>
          <dgm:animLvl val="lvl"/>
          <dgm:resizeHandles val="exact"/>
        </dgm:presLayoutVars>
      </dgm:prSet>
      <dgm:spPr/>
    </dgm:pt>
    <dgm:pt modelId="{B9E29FFB-B8DE-4424-869E-535F7B937DC6}" type="pres">
      <dgm:prSet presAssocID="{339D0100-C2E9-492D-B6D6-4ACFCE4C4582}" presName="compositeNode" presStyleCnt="0">
        <dgm:presLayoutVars>
          <dgm:bulletEnabled val="1"/>
        </dgm:presLayoutVars>
      </dgm:prSet>
      <dgm:spPr/>
    </dgm:pt>
    <dgm:pt modelId="{5E91FD13-54A2-4D96-B6DA-8D08FFF72AC7}" type="pres">
      <dgm:prSet presAssocID="{339D0100-C2E9-492D-B6D6-4ACFCE4C4582}" presName="bgRect" presStyleLbl="bgAccFollowNode1" presStyleIdx="0" presStyleCnt="4"/>
      <dgm:spPr/>
    </dgm:pt>
    <dgm:pt modelId="{59D38D50-D81F-456B-8B2A-44DF053FBF75}" type="pres">
      <dgm:prSet presAssocID="{704FC303-1E11-4364-B190-1368D7BB3F45}" presName="sibTransNodeCircle" presStyleLbl="alignNode1" presStyleIdx="0" presStyleCnt="8">
        <dgm:presLayoutVars>
          <dgm:chMax val="0"/>
          <dgm:bulletEnabled/>
        </dgm:presLayoutVars>
      </dgm:prSet>
      <dgm:spPr/>
    </dgm:pt>
    <dgm:pt modelId="{DD054F55-617A-4475-9BB9-D056E6C89F3A}" type="pres">
      <dgm:prSet presAssocID="{339D0100-C2E9-492D-B6D6-4ACFCE4C4582}" presName="bottomLine" presStyleLbl="alignNode1" presStyleIdx="1" presStyleCnt="8">
        <dgm:presLayoutVars/>
      </dgm:prSet>
      <dgm:spPr/>
    </dgm:pt>
    <dgm:pt modelId="{105D95C7-AC40-4FD1-9BDC-95CF929E3C1F}" type="pres">
      <dgm:prSet presAssocID="{339D0100-C2E9-492D-B6D6-4ACFCE4C4582}" presName="nodeText" presStyleLbl="bgAccFollowNode1" presStyleIdx="0" presStyleCnt="4">
        <dgm:presLayoutVars>
          <dgm:bulletEnabled val="1"/>
        </dgm:presLayoutVars>
      </dgm:prSet>
      <dgm:spPr/>
    </dgm:pt>
    <dgm:pt modelId="{9A469E8E-871D-4FE2-AF18-8C808293B1D1}" type="pres">
      <dgm:prSet presAssocID="{704FC303-1E11-4364-B190-1368D7BB3F45}" presName="sibTrans" presStyleCnt="0"/>
      <dgm:spPr/>
    </dgm:pt>
    <dgm:pt modelId="{6353372C-3D84-4CED-BDD0-DE6B206D4A16}" type="pres">
      <dgm:prSet presAssocID="{828DB196-F929-4CC9-A962-2247CE0A53FA}" presName="compositeNode" presStyleCnt="0">
        <dgm:presLayoutVars>
          <dgm:bulletEnabled val="1"/>
        </dgm:presLayoutVars>
      </dgm:prSet>
      <dgm:spPr/>
    </dgm:pt>
    <dgm:pt modelId="{E7AB51CB-91AF-4353-9B0A-5E9A1A0BE2A7}" type="pres">
      <dgm:prSet presAssocID="{828DB196-F929-4CC9-A962-2247CE0A53FA}" presName="bgRect" presStyleLbl="bgAccFollowNode1" presStyleIdx="1" presStyleCnt="4"/>
      <dgm:spPr/>
    </dgm:pt>
    <dgm:pt modelId="{740EBB98-C3BB-4B65-90CE-A982F09A4C22}" type="pres">
      <dgm:prSet presAssocID="{26C6A184-2DF6-498B-B04C-41387234D127}" presName="sibTransNodeCircle" presStyleLbl="alignNode1" presStyleIdx="2" presStyleCnt="8">
        <dgm:presLayoutVars>
          <dgm:chMax val="0"/>
          <dgm:bulletEnabled/>
        </dgm:presLayoutVars>
      </dgm:prSet>
      <dgm:spPr/>
    </dgm:pt>
    <dgm:pt modelId="{B6CE3C44-3D38-4A9D-B7B1-F9B93C67F8EE}" type="pres">
      <dgm:prSet presAssocID="{828DB196-F929-4CC9-A962-2247CE0A53FA}" presName="bottomLine" presStyleLbl="alignNode1" presStyleIdx="3" presStyleCnt="8">
        <dgm:presLayoutVars/>
      </dgm:prSet>
      <dgm:spPr/>
    </dgm:pt>
    <dgm:pt modelId="{29616D5D-FF47-41A4-B7FC-2B03D2618E4B}" type="pres">
      <dgm:prSet presAssocID="{828DB196-F929-4CC9-A962-2247CE0A53FA}" presName="nodeText" presStyleLbl="bgAccFollowNode1" presStyleIdx="1" presStyleCnt="4">
        <dgm:presLayoutVars>
          <dgm:bulletEnabled val="1"/>
        </dgm:presLayoutVars>
      </dgm:prSet>
      <dgm:spPr/>
    </dgm:pt>
    <dgm:pt modelId="{567FA618-EC89-4162-B260-48F5CB4572C2}" type="pres">
      <dgm:prSet presAssocID="{26C6A184-2DF6-498B-B04C-41387234D127}" presName="sibTrans" presStyleCnt="0"/>
      <dgm:spPr/>
    </dgm:pt>
    <dgm:pt modelId="{780EB0F9-02C8-4995-AA02-74E0FFE051B4}" type="pres">
      <dgm:prSet presAssocID="{7D307007-04F9-41FA-946D-FFE52C9E6AF8}" presName="compositeNode" presStyleCnt="0">
        <dgm:presLayoutVars>
          <dgm:bulletEnabled val="1"/>
        </dgm:presLayoutVars>
      </dgm:prSet>
      <dgm:spPr/>
    </dgm:pt>
    <dgm:pt modelId="{1D9A5BB0-EABE-47EA-894C-87BCAEF41BE6}" type="pres">
      <dgm:prSet presAssocID="{7D307007-04F9-41FA-946D-FFE52C9E6AF8}" presName="bgRect" presStyleLbl="bgAccFollowNode1" presStyleIdx="2" presStyleCnt="4"/>
      <dgm:spPr/>
    </dgm:pt>
    <dgm:pt modelId="{DB8AC4AD-A9B6-430D-B0C9-79E171C899B8}" type="pres">
      <dgm:prSet presAssocID="{D0FC4B4E-F3DB-4215-BD34-15E43B1E79C2}" presName="sibTransNodeCircle" presStyleLbl="alignNode1" presStyleIdx="4" presStyleCnt="8">
        <dgm:presLayoutVars>
          <dgm:chMax val="0"/>
          <dgm:bulletEnabled/>
        </dgm:presLayoutVars>
      </dgm:prSet>
      <dgm:spPr/>
    </dgm:pt>
    <dgm:pt modelId="{61C52239-4411-4D44-A827-730221772DBE}" type="pres">
      <dgm:prSet presAssocID="{7D307007-04F9-41FA-946D-FFE52C9E6AF8}" presName="bottomLine" presStyleLbl="alignNode1" presStyleIdx="5" presStyleCnt="8">
        <dgm:presLayoutVars/>
      </dgm:prSet>
      <dgm:spPr/>
    </dgm:pt>
    <dgm:pt modelId="{B9238052-6045-4C34-AFF7-EDC8DD73CC00}" type="pres">
      <dgm:prSet presAssocID="{7D307007-04F9-41FA-946D-FFE52C9E6AF8}" presName="nodeText" presStyleLbl="bgAccFollowNode1" presStyleIdx="2" presStyleCnt="4">
        <dgm:presLayoutVars>
          <dgm:bulletEnabled val="1"/>
        </dgm:presLayoutVars>
      </dgm:prSet>
      <dgm:spPr/>
    </dgm:pt>
    <dgm:pt modelId="{76BDB2B4-E003-410B-9BEE-1C5FEA8D32C5}" type="pres">
      <dgm:prSet presAssocID="{D0FC4B4E-F3DB-4215-BD34-15E43B1E79C2}" presName="sibTrans" presStyleCnt="0"/>
      <dgm:spPr/>
    </dgm:pt>
    <dgm:pt modelId="{6DECB741-329C-4529-A6CA-0223DEC0A314}" type="pres">
      <dgm:prSet presAssocID="{50F7C3DB-020F-498F-B9CE-7FBED35B5417}" presName="compositeNode" presStyleCnt="0">
        <dgm:presLayoutVars>
          <dgm:bulletEnabled val="1"/>
        </dgm:presLayoutVars>
      </dgm:prSet>
      <dgm:spPr/>
    </dgm:pt>
    <dgm:pt modelId="{03987A57-6B7B-4184-A947-E8319986B96B}" type="pres">
      <dgm:prSet presAssocID="{50F7C3DB-020F-498F-B9CE-7FBED35B5417}" presName="bgRect" presStyleLbl="bgAccFollowNode1" presStyleIdx="3" presStyleCnt="4"/>
      <dgm:spPr/>
    </dgm:pt>
    <dgm:pt modelId="{F82B1E79-EF09-4398-9FD4-38C3A2C3612C}" type="pres">
      <dgm:prSet presAssocID="{243A76E0-BB8A-43B5-82D7-D63FA0FEFB10}" presName="sibTransNodeCircle" presStyleLbl="alignNode1" presStyleIdx="6" presStyleCnt="8">
        <dgm:presLayoutVars>
          <dgm:chMax val="0"/>
          <dgm:bulletEnabled/>
        </dgm:presLayoutVars>
      </dgm:prSet>
      <dgm:spPr/>
    </dgm:pt>
    <dgm:pt modelId="{7BF93EFA-3297-4D79-9E81-E595AA5FA448}" type="pres">
      <dgm:prSet presAssocID="{50F7C3DB-020F-498F-B9CE-7FBED35B5417}" presName="bottomLine" presStyleLbl="alignNode1" presStyleIdx="7" presStyleCnt="8">
        <dgm:presLayoutVars/>
      </dgm:prSet>
      <dgm:spPr/>
    </dgm:pt>
    <dgm:pt modelId="{30FBCB4B-AEBE-4950-9A6D-6A840F279A70}" type="pres">
      <dgm:prSet presAssocID="{50F7C3DB-020F-498F-B9CE-7FBED35B5417}" presName="nodeText" presStyleLbl="bgAccFollowNode1" presStyleIdx="3" presStyleCnt="4">
        <dgm:presLayoutVars>
          <dgm:bulletEnabled val="1"/>
        </dgm:presLayoutVars>
      </dgm:prSet>
      <dgm:spPr/>
    </dgm:pt>
  </dgm:ptLst>
  <dgm:cxnLst>
    <dgm:cxn modelId="{76A86503-9DF0-454B-9166-4B7496E4BAFC}" type="presOf" srcId="{828DB196-F929-4CC9-A962-2247CE0A53FA}" destId="{29616D5D-FF47-41A4-B7FC-2B03D2618E4B}" srcOrd="1" destOrd="0" presId="urn:microsoft.com/office/officeart/2016/7/layout/BasicLinearProcessNumbered"/>
    <dgm:cxn modelId="{04473906-5679-4037-A251-8964A54066A7}" type="presOf" srcId="{D0FC4B4E-F3DB-4215-BD34-15E43B1E79C2}" destId="{DB8AC4AD-A9B6-430D-B0C9-79E171C899B8}" srcOrd="0" destOrd="0" presId="urn:microsoft.com/office/officeart/2016/7/layout/BasicLinearProcessNumbered"/>
    <dgm:cxn modelId="{7162011D-4E52-4DAD-BD1C-14959B1558B6}" type="presOf" srcId="{243A76E0-BB8A-43B5-82D7-D63FA0FEFB10}" destId="{F82B1E79-EF09-4398-9FD4-38C3A2C3612C}" srcOrd="0" destOrd="0" presId="urn:microsoft.com/office/officeart/2016/7/layout/BasicLinearProcessNumbered"/>
    <dgm:cxn modelId="{BFE5B41F-0318-48DC-B6D3-1B77FFEF543A}" type="presOf" srcId="{828DB196-F929-4CC9-A962-2247CE0A53FA}" destId="{E7AB51CB-91AF-4353-9B0A-5E9A1A0BE2A7}" srcOrd="0" destOrd="0" presId="urn:microsoft.com/office/officeart/2016/7/layout/BasicLinearProcessNumbered"/>
    <dgm:cxn modelId="{9D1A3B46-FF28-4E43-9A83-D233762D5EF8}" type="presOf" srcId="{7D307007-04F9-41FA-946D-FFE52C9E6AF8}" destId="{1D9A5BB0-EABE-47EA-894C-87BCAEF41BE6}" srcOrd="0" destOrd="0" presId="urn:microsoft.com/office/officeart/2016/7/layout/BasicLinearProcessNumbered"/>
    <dgm:cxn modelId="{9BCDE467-5FB3-43B8-A54C-871685F28836}" type="presOf" srcId="{704FC303-1E11-4364-B190-1368D7BB3F45}" destId="{59D38D50-D81F-456B-8B2A-44DF053FBF75}" srcOrd="0" destOrd="0" presId="urn:microsoft.com/office/officeart/2016/7/layout/BasicLinearProcessNumbered"/>
    <dgm:cxn modelId="{837DC348-2242-4D61-ADB5-4AEB89A53D0D}" type="presOf" srcId="{7D307007-04F9-41FA-946D-FFE52C9E6AF8}" destId="{B9238052-6045-4C34-AFF7-EDC8DD73CC00}" srcOrd="1" destOrd="0" presId="urn:microsoft.com/office/officeart/2016/7/layout/BasicLinearProcessNumbered"/>
    <dgm:cxn modelId="{A22CBC71-BE50-456D-9723-909967FE63AC}" type="presOf" srcId="{26C6A184-2DF6-498B-B04C-41387234D127}" destId="{740EBB98-C3BB-4B65-90CE-A982F09A4C22}" srcOrd="0" destOrd="0" presId="urn:microsoft.com/office/officeart/2016/7/layout/BasicLinearProcessNumbered"/>
    <dgm:cxn modelId="{5AD74E72-6E7C-45A2-B747-B8B3F693B930}" srcId="{3CC37083-D866-4D4D-AFF6-F368DB5B3600}" destId="{7D307007-04F9-41FA-946D-FFE52C9E6AF8}" srcOrd="2" destOrd="0" parTransId="{06202E0E-A262-44AD-A287-FA8F99C1E759}" sibTransId="{D0FC4B4E-F3DB-4215-BD34-15E43B1E79C2}"/>
    <dgm:cxn modelId="{1B0D5352-C075-43A6-8E70-B7EE226225AA}" type="presOf" srcId="{50F7C3DB-020F-498F-B9CE-7FBED35B5417}" destId="{03987A57-6B7B-4184-A947-E8319986B96B}" srcOrd="0" destOrd="0" presId="urn:microsoft.com/office/officeart/2016/7/layout/BasicLinearProcessNumbered"/>
    <dgm:cxn modelId="{B50CF676-FF6C-4BF9-A4E0-6BFB9E4A7D6C}" srcId="{3CC37083-D866-4D4D-AFF6-F368DB5B3600}" destId="{828DB196-F929-4CC9-A962-2247CE0A53FA}" srcOrd="1" destOrd="0" parTransId="{7CCE1EE1-04A9-4D29-A9B9-5DD750DDB9C6}" sibTransId="{26C6A184-2DF6-498B-B04C-41387234D127}"/>
    <dgm:cxn modelId="{CC8BB157-35DA-4FBB-A785-729C93198462}" srcId="{7D307007-04F9-41FA-946D-FFE52C9E6AF8}" destId="{E8B8116D-CA46-42FC-ACCA-E24342DA18DE}" srcOrd="0" destOrd="0" parTransId="{5E4CD352-3A11-421D-A6FC-167AB9B033D5}" sibTransId="{32D98DA5-CFDC-4E85-AD37-186A53442E7B}"/>
    <dgm:cxn modelId="{19C8EF79-E9AA-472C-B346-3FCE46CBA28E}" type="presOf" srcId="{3CC37083-D866-4D4D-AFF6-F368DB5B3600}" destId="{EA5D3014-25D8-4A5A-AEAE-A14C91D467A5}" srcOrd="0" destOrd="0" presId="urn:microsoft.com/office/officeart/2016/7/layout/BasicLinearProcessNumbered"/>
    <dgm:cxn modelId="{81203783-2740-43F9-B3A5-DA6FBCF23D7A}" type="presOf" srcId="{E8B8116D-CA46-42FC-ACCA-E24342DA18DE}" destId="{B9238052-6045-4C34-AFF7-EDC8DD73CC00}" srcOrd="0" destOrd="1" presId="urn:microsoft.com/office/officeart/2016/7/layout/BasicLinearProcessNumbered"/>
    <dgm:cxn modelId="{56E98E85-7478-4D05-91D4-1B2362BAED9D}" srcId="{3CC37083-D866-4D4D-AFF6-F368DB5B3600}" destId="{339D0100-C2E9-492D-B6D6-4ACFCE4C4582}" srcOrd="0" destOrd="0" parTransId="{8532B84D-143C-4041-9BAC-0E7E705797D1}" sibTransId="{704FC303-1E11-4364-B190-1368D7BB3F45}"/>
    <dgm:cxn modelId="{68D37B8C-C29D-409C-8925-D3F4829F6180}" type="presOf" srcId="{339D0100-C2E9-492D-B6D6-4ACFCE4C4582}" destId="{105D95C7-AC40-4FD1-9BDC-95CF929E3C1F}" srcOrd="1" destOrd="0" presId="urn:microsoft.com/office/officeart/2016/7/layout/BasicLinearProcessNumbered"/>
    <dgm:cxn modelId="{6BDFBEC1-B241-48F8-A7EB-656DEBAA66E4}" srcId="{3CC37083-D866-4D4D-AFF6-F368DB5B3600}" destId="{50F7C3DB-020F-498F-B9CE-7FBED35B5417}" srcOrd="3" destOrd="0" parTransId="{7691F2B2-10B2-487E-BD22-70D4DB4B124C}" sibTransId="{243A76E0-BB8A-43B5-82D7-D63FA0FEFB10}"/>
    <dgm:cxn modelId="{7D78EDDE-1F7B-47C9-9DF6-F104CD356498}" type="presOf" srcId="{339D0100-C2E9-492D-B6D6-4ACFCE4C4582}" destId="{5E91FD13-54A2-4D96-B6DA-8D08FFF72AC7}" srcOrd="0" destOrd="0" presId="urn:microsoft.com/office/officeart/2016/7/layout/BasicLinearProcessNumbered"/>
    <dgm:cxn modelId="{6B691CE2-CDE5-4D47-A632-30558265CEFF}" srcId="{50F7C3DB-020F-498F-B9CE-7FBED35B5417}" destId="{8F93FDAB-0F40-4D66-A9C8-7FEAD6324038}" srcOrd="0" destOrd="0" parTransId="{6F2ACEFB-4140-458A-AEBE-5AB2CD27E83C}" sibTransId="{52FE1C2B-DB15-40F1-8194-CFDD6261D908}"/>
    <dgm:cxn modelId="{E09F14E9-0135-4B1C-90C8-9BDB9A93E893}" type="presOf" srcId="{50F7C3DB-020F-498F-B9CE-7FBED35B5417}" destId="{30FBCB4B-AEBE-4950-9A6D-6A840F279A70}" srcOrd="1" destOrd="0" presId="urn:microsoft.com/office/officeart/2016/7/layout/BasicLinearProcessNumbered"/>
    <dgm:cxn modelId="{505C54ED-EAB6-4311-9FCF-2BAA4FF925A5}" type="presOf" srcId="{8F93FDAB-0F40-4D66-A9C8-7FEAD6324038}" destId="{30FBCB4B-AEBE-4950-9A6D-6A840F279A70}" srcOrd="0" destOrd="1" presId="urn:microsoft.com/office/officeart/2016/7/layout/BasicLinearProcessNumbered"/>
    <dgm:cxn modelId="{672C8DD2-99D0-40D6-A676-31E077CC18AB}" type="presParOf" srcId="{EA5D3014-25D8-4A5A-AEAE-A14C91D467A5}" destId="{B9E29FFB-B8DE-4424-869E-535F7B937DC6}" srcOrd="0" destOrd="0" presId="urn:microsoft.com/office/officeart/2016/7/layout/BasicLinearProcessNumbered"/>
    <dgm:cxn modelId="{F4545AA3-86D8-4353-AA0D-5A532D9C825E}" type="presParOf" srcId="{B9E29FFB-B8DE-4424-869E-535F7B937DC6}" destId="{5E91FD13-54A2-4D96-B6DA-8D08FFF72AC7}" srcOrd="0" destOrd="0" presId="urn:microsoft.com/office/officeart/2016/7/layout/BasicLinearProcessNumbered"/>
    <dgm:cxn modelId="{F0857F58-9DC5-4B59-9C35-D13466D3AAD3}" type="presParOf" srcId="{B9E29FFB-B8DE-4424-869E-535F7B937DC6}" destId="{59D38D50-D81F-456B-8B2A-44DF053FBF75}" srcOrd="1" destOrd="0" presId="urn:microsoft.com/office/officeart/2016/7/layout/BasicLinearProcessNumbered"/>
    <dgm:cxn modelId="{1A1A1301-8EF4-40EA-AE1B-0DD8BA328CD4}" type="presParOf" srcId="{B9E29FFB-B8DE-4424-869E-535F7B937DC6}" destId="{DD054F55-617A-4475-9BB9-D056E6C89F3A}" srcOrd="2" destOrd="0" presId="urn:microsoft.com/office/officeart/2016/7/layout/BasicLinearProcessNumbered"/>
    <dgm:cxn modelId="{E25666EF-983B-4252-AF32-0B45CCFA23E2}" type="presParOf" srcId="{B9E29FFB-B8DE-4424-869E-535F7B937DC6}" destId="{105D95C7-AC40-4FD1-9BDC-95CF929E3C1F}" srcOrd="3" destOrd="0" presId="urn:microsoft.com/office/officeart/2016/7/layout/BasicLinearProcessNumbered"/>
    <dgm:cxn modelId="{48D279B4-5CF8-4514-A827-F4ADD0FB5587}" type="presParOf" srcId="{EA5D3014-25D8-4A5A-AEAE-A14C91D467A5}" destId="{9A469E8E-871D-4FE2-AF18-8C808293B1D1}" srcOrd="1" destOrd="0" presId="urn:microsoft.com/office/officeart/2016/7/layout/BasicLinearProcessNumbered"/>
    <dgm:cxn modelId="{85DC5448-F7B7-437D-82AD-55EF7201A2EC}" type="presParOf" srcId="{EA5D3014-25D8-4A5A-AEAE-A14C91D467A5}" destId="{6353372C-3D84-4CED-BDD0-DE6B206D4A16}" srcOrd="2" destOrd="0" presId="urn:microsoft.com/office/officeart/2016/7/layout/BasicLinearProcessNumbered"/>
    <dgm:cxn modelId="{3D352414-296E-4B1F-83A4-5A45D41376C3}" type="presParOf" srcId="{6353372C-3D84-4CED-BDD0-DE6B206D4A16}" destId="{E7AB51CB-91AF-4353-9B0A-5E9A1A0BE2A7}" srcOrd="0" destOrd="0" presId="urn:microsoft.com/office/officeart/2016/7/layout/BasicLinearProcessNumbered"/>
    <dgm:cxn modelId="{181F0AA5-FED6-4803-B704-C17F576F2CA6}" type="presParOf" srcId="{6353372C-3D84-4CED-BDD0-DE6B206D4A16}" destId="{740EBB98-C3BB-4B65-90CE-A982F09A4C22}" srcOrd="1" destOrd="0" presId="urn:microsoft.com/office/officeart/2016/7/layout/BasicLinearProcessNumbered"/>
    <dgm:cxn modelId="{1E39DE55-1C43-4347-BD66-57C0EDDD2E57}" type="presParOf" srcId="{6353372C-3D84-4CED-BDD0-DE6B206D4A16}" destId="{B6CE3C44-3D38-4A9D-B7B1-F9B93C67F8EE}" srcOrd="2" destOrd="0" presId="urn:microsoft.com/office/officeart/2016/7/layout/BasicLinearProcessNumbered"/>
    <dgm:cxn modelId="{86EEB0E4-E606-44A5-A078-0866E0EC3148}" type="presParOf" srcId="{6353372C-3D84-4CED-BDD0-DE6B206D4A16}" destId="{29616D5D-FF47-41A4-B7FC-2B03D2618E4B}" srcOrd="3" destOrd="0" presId="urn:microsoft.com/office/officeart/2016/7/layout/BasicLinearProcessNumbered"/>
    <dgm:cxn modelId="{21314479-768C-4360-B77C-3E3BD6745E93}" type="presParOf" srcId="{EA5D3014-25D8-4A5A-AEAE-A14C91D467A5}" destId="{567FA618-EC89-4162-B260-48F5CB4572C2}" srcOrd="3" destOrd="0" presId="urn:microsoft.com/office/officeart/2016/7/layout/BasicLinearProcessNumbered"/>
    <dgm:cxn modelId="{3AE2825E-6BBE-4CFC-A2B5-6F23D7DF041B}" type="presParOf" srcId="{EA5D3014-25D8-4A5A-AEAE-A14C91D467A5}" destId="{780EB0F9-02C8-4995-AA02-74E0FFE051B4}" srcOrd="4" destOrd="0" presId="urn:microsoft.com/office/officeart/2016/7/layout/BasicLinearProcessNumbered"/>
    <dgm:cxn modelId="{3692B2C2-5534-4487-81C7-8AE2867B0512}" type="presParOf" srcId="{780EB0F9-02C8-4995-AA02-74E0FFE051B4}" destId="{1D9A5BB0-EABE-47EA-894C-87BCAEF41BE6}" srcOrd="0" destOrd="0" presId="urn:microsoft.com/office/officeart/2016/7/layout/BasicLinearProcessNumbered"/>
    <dgm:cxn modelId="{05CA9ED6-AA19-4FF4-AE80-12E217538E2A}" type="presParOf" srcId="{780EB0F9-02C8-4995-AA02-74E0FFE051B4}" destId="{DB8AC4AD-A9B6-430D-B0C9-79E171C899B8}" srcOrd="1" destOrd="0" presId="urn:microsoft.com/office/officeart/2016/7/layout/BasicLinearProcessNumbered"/>
    <dgm:cxn modelId="{AFA37BD8-87C5-418C-B6A2-308DCE2FD57A}" type="presParOf" srcId="{780EB0F9-02C8-4995-AA02-74E0FFE051B4}" destId="{61C52239-4411-4D44-A827-730221772DBE}" srcOrd="2" destOrd="0" presId="urn:microsoft.com/office/officeart/2016/7/layout/BasicLinearProcessNumbered"/>
    <dgm:cxn modelId="{8B72FB6B-E855-41BA-91BB-897ACA66D5E6}" type="presParOf" srcId="{780EB0F9-02C8-4995-AA02-74E0FFE051B4}" destId="{B9238052-6045-4C34-AFF7-EDC8DD73CC00}" srcOrd="3" destOrd="0" presId="urn:microsoft.com/office/officeart/2016/7/layout/BasicLinearProcessNumbered"/>
    <dgm:cxn modelId="{07CA6F8A-3D07-438D-A326-9FA8C4796933}" type="presParOf" srcId="{EA5D3014-25D8-4A5A-AEAE-A14C91D467A5}" destId="{76BDB2B4-E003-410B-9BEE-1C5FEA8D32C5}" srcOrd="5" destOrd="0" presId="urn:microsoft.com/office/officeart/2016/7/layout/BasicLinearProcessNumbered"/>
    <dgm:cxn modelId="{CCF7D3BC-C1DC-4DD0-9E80-E55D6F7943CF}" type="presParOf" srcId="{EA5D3014-25D8-4A5A-AEAE-A14C91D467A5}" destId="{6DECB741-329C-4529-A6CA-0223DEC0A314}" srcOrd="6" destOrd="0" presId="urn:microsoft.com/office/officeart/2016/7/layout/BasicLinearProcessNumbered"/>
    <dgm:cxn modelId="{A5B2AA31-6314-468D-B995-7F8883F47851}" type="presParOf" srcId="{6DECB741-329C-4529-A6CA-0223DEC0A314}" destId="{03987A57-6B7B-4184-A947-E8319986B96B}" srcOrd="0" destOrd="0" presId="urn:microsoft.com/office/officeart/2016/7/layout/BasicLinearProcessNumbered"/>
    <dgm:cxn modelId="{A228CB30-AAC2-4C1B-99DF-EDE8BA680C46}" type="presParOf" srcId="{6DECB741-329C-4529-A6CA-0223DEC0A314}" destId="{F82B1E79-EF09-4398-9FD4-38C3A2C3612C}" srcOrd="1" destOrd="0" presId="urn:microsoft.com/office/officeart/2016/7/layout/BasicLinearProcessNumbered"/>
    <dgm:cxn modelId="{4C71170B-F6F4-421B-B9D1-5D4DF21C1051}" type="presParOf" srcId="{6DECB741-329C-4529-A6CA-0223DEC0A314}" destId="{7BF93EFA-3297-4D79-9E81-E595AA5FA448}" srcOrd="2" destOrd="0" presId="urn:microsoft.com/office/officeart/2016/7/layout/BasicLinearProcessNumbered"/>
    <dgm:cxn modelId="{E64A9BFE-557F-4642-8F33-2EB47D7BDA1B}" type="presParOf" srcId="{6DECB741-329C-4529-A6CA-0223DEC0A314}" destId="{30FBCB4B-AEBE-4950-9A6D-6A840F279A70}"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3C07F4-909F-4F54-A3BD-90200E4595EE}" type="doc">
      <dgm:prSet loTypeId="urn:microsoft.com/office/officeart/2005/8/layout/default" loCatId="Inbox" qsTypeId="urn:microsoft.com/office/officeart/2005/8/quickstyle/simple1" qsCatId="simple" csTypeId="urn:microsoft.com/office/officeart/2005/8/colors/ColorSchemeForSuggestions" csCatId="other" phldr="1"/>
      <dgm:spPr/>
      <dgm:t>
        <a:bodyPr/>
        <a:lstStyle/>
        <a:p>
          <a:endParaRPr lang="en-US"/>
        </a:p>
      </dgm:t>
    </dgm:pt>
    <dgm:pt modelId="{CE219185-B012-4CE2-876B-00A5AE7A41F2}">
      <dgm:prSet/>
      <dgm:spPr/>
      <dgm:t>
        <a:bodyPr/>
        <a:lstStyle/>
        <a:p>
          <a:r>
            <a:rPr lang="en-US" b="1" dirty="0"/>
            <a:t>Financial Industry</a:t>
          </a:r>
          <a:endParaRPr lang="en-US" dirty="0"/>
        </a:p>
      </dgm:t>
    </dgm:pt>
    <dgm:pt modelId="{6096C2C0-924F-49CC-BF50-7D2BBF4CF9BC}" type="parTrans" cxnId="{F0410628-9543-4286-A8A2-C60489FFE10D}">
      <dgm:prSet/>
      <dgm:spPr/>
      <dgm:t>
        <a:bodyPr/>
        <a:lstStyle/>
        <a:p>
          <a:endParaRPr lang="en-US"/>
        </a:p>
      </dgm:t>
    </dgm:pt>
    <dgm:pt modelId="{E27007A5-7B92-448D-AA25-BA2AA28421FC}" type="sibTrans" cxnId="{F0410628-9543-4286-A8A2-C60489FFE10D}">
      <dgm:prSet/>
      <dgm:spPr/>
      <dgm:t>
        <a:bodyPr/>
        <a:lstStyle/>
        <a:p>
          <a:endParaRPr lang="en-US"/>
        </a:p>
      </dgm:t>
    </dgm:pt>
    <dgm:pt modelId="{A070CE68-14BF-4224-BCA1-F5B7D24EBB8C}">
      <dgm:prSet/>
      <dgm:spPr/>
      <dgm:t>
        <a:bodyPr/>
        <a:lstStyle/>
        <a:p>
          <a:r>
            <a:rPr lang="en-US" dirty="0"/>
            <a:t>Real Estate Titles</a:t>
          </a:r>
        </a:p>
      </dgm:t>
    </dgm:pt>
    <dgm:pt modelId="{C7A3E005-777C-4ED2-863D-5A4449C29CC7}" type="parTrans" cxnId="{B9EE721C-0CFB-4BDF-A991-249A1B9B947D}">
      <dgm:prSet/>
      <dgm:spPr/>
      <dgm:t>
        <a:bodyPr/>
        <a:lstStyle/>
        <a:p>
          <a:endParaRPr lang="en-US"/>
        </a:p>
      </dgm:t>
    </dgm:pt>
    <dgm:pt modelId="{6263DAA5-A680-4C12-8CDB-7A2CDE2E250B}" type="sibTrans" cxnId="{B9EE721C-0CFB-4BDF-A991-249A1B9B947D}">
      <dgm:prSet/>
      <dgm:spPr/>
      <dgm:t>
        <a:bodyPr/>
        <a:lstStyle/>
        <a:p>
          <a:endParaRPr lang="en-US"/>
        </a:p>
      </dgm:t>
    </dgm:pt>
    <dgm:pt modelId="{D4E402BA-9FCF-477B-934E-FAA43849FAF8}">
      <dgm:prSet/>
      <dgm:spPr/>
      <dgm:t>
        <a:bodyPr/>
        <a:lstStyle/>
        <a:p>
          <a:r>
            <a:rPr lang="en-US" dirty="0"/>
            <a:t>Healthcare Records</a:t>
          </a:r>
        </a:p>
      </dgm:t>
    </dgm:pt>
    <dgm:pt modelId="{1B0B5585-E3D0-426E-9322-26012285A12C}" type="parTrans" cxnId="{BB2B03A0-3129-4BDB-8842-E605D2E0DACE}">
      <dgm:prSet/>
      <dgm:spPr/>
      <dgm:t>
        <a:bodyPr/>
        <a:lstStyle/>
        <a:p>
          <a:endParaRPr lang="en-US"/>
        </a:p>
      </dgm:t>
    </dgm:pt>
    <dgm:pt modelId="{9BEB7B9F-856A-483C-9421-427669AC8570}" type="sibTrans" cxnId="{BB2B03A0-3129-4BDB-8842-E605D2E0DACE}">
      <dgm:prSet/>
      <dgm:spPr/>
      <dgm:t>
        <a:bodyPr/>
        <a:lstStyle/>
        <a:p>
          <a:endParaRPr lang="en-US"/>
        </a:p>
      </dgm:t>
    </dgm:pt>
    <dgm:pt modelId="{76B9FA7D-85D8-486F-8AAA-929117D76474}">
      <dgm:prSet/>
      <dgm:spPr/>
      <dgm:t>
        <a:bodyPr/>
        <a:lstStyle/>
        <a:p>
          <a:r>
            <a:rPr lang="en-US" dirty="0"/>
            <a:t>Business Records</a:t>
          </a:r>
        </a:p>
      </dgm:t>
    </dgm:pt>
    <dgm:pt modelId="{05CDD9D9-80E2-4BFD-9FBB-F6DADC06AF40}" type="parTrans" cxnId="{B78606FE-4C77-4DF3-9656-78911C00ECBC}">
      <dgm:prSet/>
      <dgm:spPr/>
      <dgm:t>
        <a:bodyPr/>
        <a:lstStyle/>
        <a:p>
          <a:endParaRPr lang="en-US"/>
        </a:p>
      </dgm:t>
    </dgm:pt>
    <dgm:pt modelId="{7DE7A8BB-B3F6-4728-B0B1-08BD2CA0D236}" type="sibTrans" cxnId="{B78606FE-4C77-4DF3-9656-78911C00ECBC}">
      <dgm:prSet/>
      <dgm:spPr/>
      <dgm:t>
        <a:bodyPr/>
        <a:lstStyle/>
        <a:p>
          <a:endParaRPr lang="en-US"/>
        </a:p>
      </dgm:t>
    </dgm:pt>
    <dgm:pt modelId="{8FB48F7A-A7E9-44A1-ACE8-C31A7DB87FAF}">
      <dgm:prSet/>
      <dgm:spPr/>
      <dgm:t>
        <a:bodyPr/>
        <a:lstStyle/>
        <a:p>
          <a:r>
            <a:rPr lang="en-US" dirty="0"/>
            <a:t>Voting</a:t>
          </a:r>
        </a:p>
      </dgm:t>
    </dgm:pt>
    <dgm:pt modelId="{3FF3B332-229A-4581-BCFD-E1FAC30FFFB4}" type="parTrans" cxnId="{8EFFD12D-A633-4A80-AEBC-7EF928723A3D}">
      <dgm:prSet/>
      <dgm:spPr/>
      <dgm:t>
        <a:bodyPr/>
        <a:lstStyle/>
        <a:p>
          <a:endParaRPr lang="en-US"/>
        </a:p>
      </dgm:t>
    </dgm:pt>
    <dgm:pt modelId="{BB71D0B4-EFFD-4A5D-AE24-2475D7BBE1C3}" type="sibTrans" cxnId="{8EFFD12D-A633-4A80-AEBC-7EF928723A3D}">
      <dgm:prSet/>
      <dgm:spPr/>
      <dgm:t>
        <a:bodyPr/>
        <a:lstStyle/>
        <a:p>
          <a:endParaRPr lang="en-US"/>
        </a:p>
      </dgm:t>
    </dgm:pt>
    <dgm:pt modelId="{1971A0B1-3D02-4945-B759-A99EC7438938}">
      <dgm:prSet/>
      <dgm:spPr/>
      <dgm:t>
        <a:bodyPr/>
        <a:lstStyle/>
        <a:p>
          <a:r>
            <a:rPr lang="en-US" dirty="0"/>
            <a:t>Identity</a:t>
          </a:r>
        </a:p>
      </dgm:t>
    </dgm:pt>
    <dgm:pt modelId="{8C2565D1-30A4-41CE-ABBD-BC8D76C66EC7}" type="parTrans" cxnId="{314062EC-3014-4D78-AC01-540877B830D4}">
      <dgm:prSet/>
      <dgm:spPr/>
      <dgm:t>
        <a:bodyPr/>
        <a:lstStyle/>
        <a:p>
          <a:endParaRPr lang="en-US"/>
        </a:p>
      </dgm:t>
    </dgm:pt>
    <dgm:pt modelId="{D588D6D2-D1EA-4FA4-AD6E-8CFED1996894}" type="sibTrans" cxnId="{314062EC-3014-4D78-AC01-540877B830D4}">
      <dgm:prSet/>
      <dgm:spPr/>
      <dgm:t>
        <a:bodyPr/>
        <a:lstStyle/>
        <a:p>
          <a:endParaRPr lang="en-US"/>
        </a:p>
      </dgm:t>
    </dgm:pt>
    <dgm:pt modelId="{408F38CD-C996-430C-920D-CAD4981F90DE}">
      <dgm:prSet/>
      <dgm:spPr/>
      <dgm:t>
        <a:bodyPr/>
        <a:lstStyle/>
        <a:p>
          <a:r>
            <a:rPr lang="en-US" dirty="0"/>
            <a:t>Birth Certificates</a:t>
          </a:r>
        </a:p>
      </dgm:t>
    </dgm:pt>
    <dgm:pt modelId="{FA0DB03A-4630-42FD-95C1-304ED11D22B5}" type="parTrans" cxnId="{B10F77B7-0D8C-4CE3-9CA1-FC1163019070}">
      <dgm:prSet/>
      <dgm:spPr/>
      <dgm:t>
        <a:bodyPr/>
        <a:lstStyle/>
        <a:p>
          <a:endParaRPr lang="en-US"/>
        </a:p>
      </dgm:t>
    </dgm:pt>
    <dgm:pt modelId="{4D68ED43-D6E5-4BC7-906E-09E6889D0520}" type="sibTrans" cxnId="{B10F77B7-0D8C-4CE3-9CA1-FC1163019070}">
      <dgm:prSet/>
      <dgm:spPr/>
      <dgm:t>
        <a:bodyPr/>
        <a:lstStyle/>
        <a:p>
          <a:endParaRPr lang="en-US"/>
        </a:p>
      </dgm:t>
    </dgm:pt>
    <dgm:pt modelId="{A58AE113-1248-429C-AD81-6B36C1EBB01F}">
      <dgm:prSet/>
      <dgm:spPr/>
      <dgm:t>
        <a:bodyPr/>
        <a:lstStyle/>
        <a:p>
          <a:r>
            <a:rPr lang="en-US" dirty="0"/>
            <a:t>Passports</a:t>
          </a:r>
        </a:p>
      </dgm:t>
    </dgm:pt>
    <dgm:pt modelId="{308E6E9D-967D-4DF2-A11C-E0AA61D734A3}" type="parTrans" cxnId="{BD959321-CABE-4F2C-BEC5-4E3DD7E5FBC0}">
      <dgm:prSet/>
      <dgm:spPr/>
      <dgm:t>
        <a:bodyPr/>
        <a:lstStyle/>
        <a:p>
          <a:endParaRPr lang="en-US"/>
        </a:p>
      </dgm:t>
    </dgm:pt>
    <dgm:pt modelId="{63E7FA17-CC57-41D0-851E-9A2071CBE6EC}" type="sibTrans" cxnId="{BD959321-CABE-4F2C-BEC5-4E3DD7E5FBC0}">
      <dgm:prSet/>
      <dgm:spPr/>
      <dgm:t>
        <a:bodyPr/>
        <a:lstStyle/>
        <a:p>
          <a:endParaRPr lang="en-US"/>
        </a:p>
      </dgm:t>
    </dgm:pt>
    <dgm:pt modelId="{BEBCE65C-CD46-40C8-9B8D-21B6D2B1362A}">
      <dgm:prSet/>
      <dgm:spPr/>
      <dgm:t>
        <a:bodyPr/>
        <a:lstStyle/>
        <a:p>
          <a:r>
            <a:rPr lang="en-US" dirty="0"/>
            <a:t>Criminal Records</a:t>
          </a:r>
        </a:p>
      </dgm:t>
    </dgm:pt>
    <dgm:pt modelId="{18C50905-886D-492A-BCDE-0FF8317F5B01}" type="parTrans" cxnId="{01F80291-FFF9-404A-8315-DB9E0158880E}">
      <dgm:prSet/>
      <dgm:spPr/>
      <dgm:t>
        <a:bodyPr/>
        <a:lstStyle/>
        <a:p>
          <a:endParaRPr lang="en-US"/>
        </a:p>
      </dgm:t>
    </dgm:pt>
    <dgm:pt modelId="{136F1392-8DBC-4F1C-94FE-EC9A64CE9F9F}" type="sibTrans" cxnId="{01F80291-FFF9-404A-8315-DB9E0158880E}">
      <dgm:prSet/>
      <dgm:spPr/>
      <dgm:t>
        <a:bodyPr/>
        <a:lstStyle/>
        <a:p>
          <a:endParaRPr lang="en-US"/>
        </a:p>
      </dgm:t>
    </dgm:pt>
    <dgm:pt modelId="{91B593F8-A822-43BF-A716-6B65A212280D}">
      <dgm:prSet/>
      <dgm:spPr/>
      <dgm:t>
        <a:bodyPr/>
        <a:lstStyle/>
        <a:p>
          <a:r>
            <a:rPr lang="en-US" dirty="0"/>
            <a:t>Anything!</a:t>
          </a:r>
        </a:p>
      </dgm:t>
    </dgm:pt>
    <dgm:pt modelId="{19F936CE-509B-458F-8D43-ADFEDEE5E962}" type="parTrans" cxnId="{22FB652B-0433-494D-AC07-8C96FBD8FF85}">
      <dgm:prSet/>
      <dgm:spPr/>
      <dgm:t>
        <a:bodyPr/>
        <a:lstStyle/>
        <a:p>
          <a:endParaRPr lang="en-US"/>
        </a:p>
      </dgm:t>
    </dgm:pt>
    <dgm:pt modelId="{60929F4C-5727-47AC-AD23-1F80353FBD46}" type="sibTrans" cxnId="{22FB652B-0433-494D-AC07-8C96FBD8FF85}">
      <dgm:prSet/>
      <dgm:spPr/>
      <dgm:t>
        <a:bodyPr/>
        <a:lstStyle/>
        <a:p>
          <a:endParaRPr lang="en-US"/>
        </a:p>
      </dgm:t>
    </dgm:pt>
    <dgm:pt modelId="{68CFD641-A937-4FDA-8CEA-7B348FE4F508}" type="pres">
      <dgm:prSet presAssocID="{3E3C07F4-909F-4F54-A3BD-90200E4595EE}" presName="diagram" presStyleCnt="0">
        <dgm:presLayoutVars>
          <dgm:dir/>
          <dgm:resizeHandles val="exact"/>
        </dgm:presLayoutVars>
      </dgm:prSet>
      <dgm:spPr/>
    </dgm:pt>
    <dgm:pt modelId="{81D5E0A6-5D04-4DB9-9C84-FCC504DAB1A7}" type="pres">
      <dgm:prSet presAssocID="{CE219185-B012-4CE2-876B-00A5AE7A41F2}" presName="node" presStyleLbl="node1" presStyleIdx="0" presStyleCnt="8">
        <dgm:presLayoutVars>
          <dgm:bulletEnabled val="1"/>
        </dgm:presLayoutVars>
      </dgm:prSet>
      <dgm:spPr/>
    </dgm:pt>
    <dgm:pt modelId="{43DF4BD1-E9FC-4BAE-8E0C-918D5FF7A864}" type="pres">
      <dgm:prSet presAssocID="{E27007A5-7B92-448D-AA25-BA2AA28421FC}" presName="sibTrans" presStyleCnt="0"/>
      <dgm:spPr/>
    </dgm:pt>
    <dgm:pt modelId="{F57096CD-D4D5-4F4A-BBDA-9BCC5DC89A50}" type="pres">
      <dgm:prSet presAssocID="{A070CE68-14BF-4224-BCA1-F5B7D24EBB8C}" presName="node" presStyleLbl="node1" presStyleIdx="1" presStyleCnt="8">
        <dgm:presLayoutVars>
          <dgm:bulletEnabled val="1"/>
        </dgm:presLayoutVars>
      </dgm:prSet>
      <dgm:spPr/>
    </dgm:pt>
    <dgm:pt modelId="{F98D088B-26FD-4188-9057-9CBA29CE95C5}" type="pres">
      <dgm:prSet presAssocID="{6263DAA5-A680-4C12-8CDB-7A2CDE2E250B}" presName="sibTrans" presStyleCnt="0"/>
      <dgm:spPr/>
    </dgm:pt>
    <dgm:pt modelId="{5FD9B963-7092-47D9-B536-C2D3C49C57D6}" type="pres">
      <dgm:prSet presAssocID="{D4E402BA-9FCF-477B-934E-FAA43849FAF8}" presName="node" presStyleLbl="node1" presStyleIdx="2" presStyleCnt="8">
        <dgm:presLayoutVars>
          <dgm:bulletEnabled val="1"/>
        </dgm:presLayoutVars>
      </dgm:prSet>
      <dgm:spPr/>
    </dgm:pt>
    <dgm:pt modelId="{65229542-107D-46C3-A54A-AF806EFC7636}" type="pres">
      <dgm:prSet presAssocID="{9BEB7B9F-856A-483C-9421-427669AC8570}" presName="sibTrans" presStyleCnt="0"/>
      <dgm:spPr/>
    </dgm:pt>
    <dgm:pt modelId="{0DF323E7-D56E-4E3E-97B7-3531FC712530}" type="pres">
      <dgm:prSet presAssocID="{76B9FA7D-85D8-486F-8AAA-929117D76474}" presName="node" presStyleLbl="node1" presStyleIdx="3" presStyleCnt="8">
        <dgm:presLayoutVars>
          <dgm:bulletEnabled val="1"/>
        </dgm:presLayoutVars>
      </dgm:prSet>
      <dgm:spPr/>
    </dgm:pt>
    <dgm:pt modelId="{5B8F6E73-62DD-4C6B-855A-A2677E4AE09F}" type="pres">
      <dgm:prSet presAssocID="{7DE7A8BB-B3F6-4728-B0B1-08BD2CA0D236}" presName="sibTrans" presStyleCnt="0"/>
      <dgm:spPr/>
    </dgm:pt>
    <dgm:pt modelId="{AA8BCE82-CCE3-45A5-BA42-0DC55E1D5274}" type="pres">
      <dgm:prSet presAssocID="{8FB48F7A-A7E9-44A1-ACE8-C31A7DB87FAF}" presName="node" presStyleLbl="node1" presStyleIdx="4" presStyleCnt="8">
        <dgm:presLayoutVars>
          <dgm:bulletEnabled val="1"/>
        </dgm:presLayoutVars>
      </dgm:prSet>
      <dgm:spPr/>
    </dgm:pt>
    <dgm:pt modelId="{E539785F-7E1F-4AE2-9383-C06AB918843A}" type="pres">
      <dgm:prSet presAssocID="{BB71D0B4-EFFD-4A5D-AE24-2475D7BBE1C3}" presName="sibTrans" presStyleCnt="0"/>
      <dgm:spPr/>
    </dgm:pt>
    <dgm:pt modelId="{85079C42-CD58-4E4D-AC52-9B5CEEB200C8}" type="pres">
      <dgm:prSet presAssocID="{1971A0B1-3D02-4945-B759-A99EC7438938}" presName="node" presStyleLbl="node1" presStyleIdx="5" presStyleCnt="8">
        <dgm:presLayoutVars>
          <dgm:bulletEnabled val="1"/>
        </dgm:presLayoutVars>
      </dgm:prSet>
      <dgm:spPr/>
    </dgm:pt>
    <dgm:pt modelId="{31F7FBA9-AD92-4F74-90E2-2D8E2BC6C300}" type="pres">
      <dgm:prSet presAssocID="{D588D6D2-D1EA-4FA4-AD6E-8CFED1996894}" presName="sibTrans" presStyleCnt="0"/>
      <dgm:spPr/>
    </dgm:pt>
    <dgm:pt modelId="{659D5CC5-0034-481F-8860-DCB6DF6F1BC0}" type="pres">
      <dgm:prSet presAssocID="{BEBCE65C-CD46-40C8-9B8D-21B6D2B1362A}" presName="node" presStyleLbl="node1" presStyleIdx="6" presStyleCnt="8">
        <dgm:presLayoutVars>
          <dgm:bulletEnabled val="1"/>
        </dgm:presLayoutVars>
      </dgm:prSet>
      <dgm:spPr/>
    </dgm:pt>
    <dgm:pt modelId="{FD9C9241-BCB4-48A6-933D-CDA9C9FF5577}" type="pres">
      <dgm:prSet presAssocID="{136F1392-8DBC-4F1C-94FE-EC9A64CE9F9F}" presName="sibTrans" presStyleCnt="0"/>
      <dgm:spPr/>
    </dgm:pt>
    <dgm:pt modelId="{63E44B58-AA76-42FA-BA08-562044F93427}" type="pres">
      <dgm:prSet presAssocID="{91B593F8-A822-43BF-A716-6B65A212280D}" presName="node" presStyleLbl="node1" presStyleIdx="7" presStyleCnt="8">
        <dgm:presLayoutVars>
          <dgm:bulletEnabled val="1"/>
        </dgm:presLayoutVars>
      </dgm:prSet>
      <dgm:spPr/>
    </dgm:pt>
  </dgm:ptLst>
  <dgm:cxnLst>
    <dgm:cxn modelId="{437C2812-E614-443A-88E0-B703AA6E6188}" type="presOf" srcId="{8FB48F7A-A7E9-44A1-ACE8-C31A7DB87FAF}" destId="{AA8BCE82-CCE3-45A5-BA42-0DC55E1D5274}" srcOrd="0" destOrd="0" presId="urn:microsoft.com/office/officeart/2005/8/layout/default"/>
    <dgm:cxn modelId="{1DD9F913-E1D7-4DAE-95A5-57669802B1A3}" type="presOf" srcId="{91B593F8-A822-43BF-A716-6B65A212280D}" destId="{63E44B58-AA76-42FA-BA08-562044F93427}" srcOrd="0" destOrd="0" presId="urn:microsoft.com/office/officeart/2005/8/layout/default"/>
    <dgm:cxn modelId="{C3E32A1A-99DF-4C40-A7DF-1B6DCBFC1812}" type="presOf" srcId="{3E3C07F4-909F-4F54-A3BD-90200E4595EE}" destId="{68CFD641-A937-4FDA-8CEA-7B348FE4F508}" srcOrd="0" destOrd="0" presId="urn:microsoft.com/office/officeart/2005/8/layout/default"/>
    <dgm:cxn modelId="{B9EE721C-0CFB-4BDF-A991-249A1B9B947D}" srcId="{3E3C07F4-909F-4F54-A3BD-90200E4595EE}" destId="{A070CE68-14BF-4224-BCA1-F5B7D24EBB8C}" srcOrd="1" destOrd="0" parTransId="{C7A3E005-777C-4ED2-863D-5A4449C29CC7}" sibTransId="{6263DAA5-A680-4C12-8CDB-7A2CDE2E250B}"/>
    <dgm:cxn modelId="{BD959321-CABE-4F2C-BEC5-4E3DD7E5FBC0}" srcId="{1971A0B1-3D02-4945-B759-A99EC7438938}" destId="{A58AE113-1248-429C-AD81-6B36C1EBB01F}" srcOrd="1" destOrd="0" parTransId="{308E6E9D-967D-4DF2-A11C-E0AA61D734A3}" sibTransId="{63E7FA17-CC57-41D0-851E-9A2071CBE6EC}"/>
    <dgm:cxn modelId="{F0410628-9543-4286-A8A2-C60489FFE10D}" srcId="{3E3C07F4-909F-4F54-A3BD-90200E4595EE}" destId="{CE219185-B012-4CE2-876B-00A5AE7A41F2}" srcOrd="0" destOrd="0" parTransId="{6096C2C0-924F-49CC-BF50-7D2BBF4CF9BC}" sibTransId="{E27007A5-7B92-448D-AA25-BA2AA28421FC}"/>
    <dgm:cxn modelId="{22FB652B-0433-494D-AC07-8C96FBD8FF85}" srcId="{3E3C07F4-909F-4F54-A3BD-90200E4595EE}" destId="{91B593F8-A822-43BF-A716-6B65A212280D}" srcOrd="7" destOrd="0" parTransId="{19F936CE-509B-458F-8D43-ADFEDEE5E962}" sibTransId="{60929F4C-5727-47AC-AD23-1F80353FBD46}"/>
    <dgm:cxn modelId="{B146A22C-8560-42C8-A6DA-F48C1292A1DE}" type="presOf" srcId="{1971A0B1-3D02-4945-B759-A99EC7438938}" destId="{85079C42-CD58-4E4D-AC52-9B5CEEB200C8}" srcOrd="0" destOrd="0" presId="urn:microsoft.com/office/officeart/2005/8/layout/default"/>
    <dgm:cxn modelId="{8EFFD12D-A633-4A80-AEBC-7EF928723A3D}" srcId="{3E3C07F4-909F-4F54-A3BD-90200E4595EE}" destId="{8FB48F7A-A7E9-44A1-ACE8-C31A7DB87FAF}" srcOrd="4" destOrd="0" parTransId="{3FF3B332-229A-4581-BCFD-E1FAC30FFFB4}" sibTransId="{BB71D0B4-EFFD-4A5D-AE24-2475D7BBE1C3}"/>
    <dgm:cxn modelId="{F7831E30-3E74-4FE9-989B-3B752A94A15B}" type="presOf" srcId="{76B9FA7D-85D8-486F-8AAA-929117D76474}" destId="{0DF323E7-D56E-4E3E-97B7-3531FC712530}" srcOrd="0" destOrd="0" presId="urn:microsoft.com/office/officeart/2005/8/layout/default"/>
    <dgm:cxn modelId="{4E9F2735-2DD9-4643-95AF-B14D1237054E}" type="presOf" srcId="{CE219185-B012-4CE2-876B-00A5AE7A41F2}" destId="{81D5E0A6-5D04-4DB9-9C84-FCC504DAB1A7}" srcOrd="0" destOrd="0" presId="urn:microsoft.com/office/officeart/2005/8/layout/default"/>
    <dgm:cxn modelId="{68BED855-90FF-418E-8B26-D7B35E7F516E}" type="presOf" srcId="{D4E402BA-9FCF-477B-934E-FAA43849FAF8}" destId="{5FD9B963-7092-47D9-B536-C2D3C49C57D6}" srcOrd="0" destOrd="0" presId="urn:microsoft.com/office/officeart/2005/8/layout/default"/>
    <dgm:cxn modelId="{E44C437B-9A32-49B6-A7E5-6BED9C3DF14F}" type="presOf" srcId="{408F38CD-C996-430C-920D-CAD4981F90DE}" destId="{85079C42-CD58-4E4D-AC52-9B5CEEB200C8}" srcOrd="0" destOrd="1" presId="urn:microsoft.com/office/officeart/2005/8/layout/default"/>
    <dgm:cxn modelId="{01F80291-FFF9-404A-8315-DB9E0158880E}" srcId="{3E3C07F4-909F-4F54-A3BD-90200E4595EE}" destId="{BEBCE65C-CD46-40C8-9B8D-21B6D2B1362A}" srcOrd="6" destOrd="0" parTransId="{18C50905-886D-492A-BCDE-0FF8317F5B01}" sibTransId="{136F1392-8DBC-4F1C-94FE-EC9A64CE9F9F}"/>
    <dgm:cxn modelId="{BB2B03A0-3129-4BDB-8842-E605D2E0DACE}" srcId="{3E3C07F4-909F-4F54-A3BD-90200E4595EE}" destId="{D4E402BA-9FCF-477B-934E-FAA43849FAF8}" srcOrd="2" destOrd="0" parTransId="{1B0B5585-E3D0-426E-9322-26012285A12C}" sibTransId="{9BEB7B9F-856A-483C-9421-427669AC8570}"/>
    <dgm:cxn modelId="{A2BD6DAA-A98B-4C52-BAE1-56119EF70548}" type="presOf" srcId="{A070CE68-14BF-4224-BCA1-F5B7D24EBB8C}" destId="{F57096CD-D4D5-4F4A-BBDA-9BCC5DC89A50}" srcOrd="0" destOrd="0" presId="urn:microsoft.com/office/officeart/2005/8/layout/default"/>
    <dgm:cxn modelId="{3CD8BFAF-63F2-48EC-8BC2-BB3D139D7059}" type="presOf" srcId="{BEBCE65C-CD46-40C8-9B8D-21B6D2B1362A}" destId="{659D5CC5-0034-481F-8860-DCB6DF6F1BC0}" srcOrd="0" destOrd="0" presId="urn:microsoft.com/office/officeart/2005/8/layout/default"/>
    <dgm:cxn modelId="{B10F77B7-0D8C-4CE3-9CA1-FC1163019070}" srcId="{1971A0B1-3D02-4945-B759-A99EC7438938}" destId="{408F38CD-C996-430C-920D-CAD4981F90DE}" srcOrd="0" destOrd="0" parTransId="{FA0DB03A-4630-42FD-95C1-304ED11D22B5}" sibTransId="{4D68ED43-D6E5-4BC7-906E-09E6889D0520}"/>
    <dgm:cxn modelId="{314062EC-3014-4D78-AC01-540877B830D4}" srcId="{3E3C07F4-909F-4F54-A3BD-90200E4595EE}" destId="{1971A0B1-3D02-4945-B759-A99EC7438938}" srcOrd="5" destOrd="0" parTransId="{8C2565D1-30A4-41CE-ABBD-BC8D76C66EC7}" sibTransId="{D588D6D2-D1EA-4FA4-AD6E-8CFED1996894}"/>
    <dgm:cxn modelId="{295499F6-0356-4A58-8FFA-9F735C1382D5}" type="presOf" srcId="{A58AE113-1248-429C-AD81-6B36C1EBB01F}" destId="{85079C42-CD58-4E4D-AC52-9B5CEEB200C8}" srcOrd="0" destOrd="2" presId="urn:microsoft.com/office/officeart/2005/8/layout/default"/>
    <dgm:cxn modelId="{B78606FE-4C77-4DF3-9656-78911C00ECBC}" srcId="{3E3C07F4-909F-4F54-A3BD-90200E4595EE}" destId="{76B9FA7D-85D8-486F-8AAA-929117D76474}" srcOrd="3" destOrd="0" parTransId="{05CDD9D9-80E2-4BFD-9FBB-F6DADC06AF40}" sibTransId="{7DE7A8BB-B3F6-4728-B0B1-08BD2CA0D236}"/>
    <dgm:cxn modelId="{F3A920F4-A939-489B-80B5-332B9393F109}" type="presParOf" srcId="{68CFD641-A937-4FDA-8CEA-7B348FE4F508}" destId="{81D5E0A6-5D04-4DB9-9C84-FCC504DAB1A7}" srcOrd="0" destOrd="0" presId="urn:microsoft.com/office/officeart/2005/8/layout/default"/>
    <dgm:cxn modelId="{74B808A5-63EE-4F4B-91F7-D195615A9D05}" type="presParOf" srcId="{68CFD641-A937-4FDA-8CEA-7B348FE4F508}" destId="{43DF4BD1-E9FC-4BAE-8E0C-918D5FF7A864}" srcOrd="1" destOrd="0" presId="urn:microsoft.com/office/officeart/2005/8/layout/default"/>
    <dgm:cxn modelId="{D0DBCA7C-4BF3-4EFB-BF92-7FA41F654BDC}" type="presParOf" srcId="{68CFD641-A937-4FDA-8CEA-7B348FE4F508}" destId="{F57096CD-D4D5-4F4A-BBDA-9BCC5DC89A50}" srcOrd="2" destOrd="0" presId="urn:microsoft.com/office/officeart/2005/8/layout/default"/>
    <dgm:cxn modelId="{54DE3672-97AB-4038-B670-292CFC01ABF9}" type="presParOf" srcId="{68CFD641-A937-4FDA-8CEA-7B348FE4F508}" destId="{F98D088B-26FD-4188-9057-9CBA29CE95C5}" srcOrd="3" destOrd="0" presId="urn:microsoft.com/office/officeart/2005/8/layout/default"/>
    <dgm:cxn modelId="{02226152-51A9-4466-8894-7A868751CFF2}" type="presParOf" srcId="{68CFD641-A937-4FDA-8CEA-7B348FE4F508}" destId="{5FD9B963-7092-47D9-B536-C2D3C49C57D6}" srcOrd="4" destOrd="0" presId="urn:microsoft.com/office/officeart/2005/8/layout/default"/>
    <dgm:cxn modelId="{AB3B4761-928B-475F-A8A7-1B2F25963FEB}" type="presParOf" srcId="{68CFD641-A937-4FDA-8CEA-7B348FE4F508}" destId="{65229542-107D-46C3-A54A-AF806EFC7636}" srcOrd="5" destOrd="0" presId="urn:microsoft.com/office/officeart/2005/8/layout/default"/>
    <dgm:cxn modelId="{5B6D8526-2ED7-4F61-987F-32BE5F7972C7}" type="presParOf" srcId="{68CFD641-A937-4FDA-8CEA-7B348FE4F508}" destId="{0DF323E7-D56E-4E3E-97B7-3531FC712530}" srcOrd="6" destOrd="0" presId="urn:microsoft.com/office/officeart/2005/8/layout/default"/>
    <dgm:cxn modelId="{2635614B-6116-4643-8162-F15ACD0AA736}" type="presParOf" srcId="{68CFD641-A937-4FDA-8CEA-7B348FE4F508}" destId="{5B8F6E73-62DD-4C6B-855A-A2677E4AE09F}" srcOrd="7" destOrd="0" presId="urn:microsoft.com/office/officeart/2005/8/layout/default"/>
    <dgm:cxn modelId="{E341F59D-1845-4621-A919-CFDE43DB11C9}" type="presParOf" srcId="{68CFD641-A937-4FDA-8CEA-7B348FE4F508}" destId="{AA8BCE82-CCE3-45A5-BA42-0DC55E1D5274}" srcOrd="8" destOrd="0" presId="urn:microsoft.com/office/officeart/2005/8/layout/default"/>
    <dgm:cxn modelId="{A87B9730-5009-42D1-BC50-50B4BC3A481D}" type="presParOf" srcId="{68CFD641-A937-4FDA-8CEA-7B348FE4F508}" destId="{E539785F-7E1F-4AE2-9383-C06AB918843A}" srcOrd="9" destOrd="0" presId="urn:microsoft.com/office/officeart/2005/8/layout/default"/>
    <dgm:cxn modelId="{7C21FF2A-3193-489D-B7F8-877AB79B9A10}" type="presParOf" srcId="{68CFD641-A937-4FDA-8CEA-7B348FE4F508}" destId="{85079C42-CD58-4E4D-AC52-9B5CEEB200C8}" srcOrd="10" destOrd="0" presId="urn:microsoft.com/office/officeart/2005/8/layout/default"/>
    <dgm:cxn modelId="{92DF605A-4FAE-49C9-A38E-49F17527B211}" type="presParOf" srcId="{68CFD641-A937-4FDA-8CEA-7B348FE4F508}" destId="{31F7FBA9-AD92-4F74-90E2-2D8E2BC6C300}" srcOrd="11" destOrd="0" presId="urn:microsoft.com/office/officeart/2005/8/layout/default"/>
    <dgm:cxn modelId="{6DA33D79-7FF2-432A-AE07-66A8EE065034}" type="presParOf" srcId="{68CFD641-A937-4FDA-8CEA-7B348FE4F508}" destId="{659D5CC5-0034-481F-8860-DCB6DF6F1BC0}" srcOrd="12" destOrd="0" presId="urn:microsoft.com/office/officeart/2005/8/layout/default"/>
    <dgm:cxn modelId="{3F2FE78B-F8DF-425F-8647-E52115F605E4}" type="presParOf" srcId="{68CFD641-A937-4FDA-8CEA-7B348FE4F508}" destId="{FD9C9241-BCB4-48A6-933D-CDA9C9FF5577}" srcOrd="13" destOrd="0" presId="urn:microsoft.com/office/officeart/2005/8/layout/default"/>
    <dgm:cxn modelId="{459A8563-DCF6-4544-9EA5-E7638E91FB1B}" type="presParOf" srcId="{68CFD641-A937-4FDA-8CEA-7B348FE4F508}" destId="{63E44B58-AA76-42FA-BA08-562044F93427}"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CEE05A-891F-49B1-96F5-35FD84DD1734}" type="doc">
      <dgm:prSet loTypeId="urn:microsoft.com/office/officeart/2005/8/layout/hierarchy3" loCatId="Inbox" qsTypeId="urn:microsoft.com/office/officeart/2005/8/quickstyle/simple1" qsCatId="simple" csTypeId="urn:microsoft.com/office/officeart/2005/8/colors/ColorSchemeForSuggestions" csCatId="other" phldr="1"/>
      <dgm:spPr/>
      <dgm:t>
        <a:bodyPr/>
        <a:lstStyle/>
        <a:p>
          <a:endParaRPr lang="en-US"/>
        </a:p>
      </dgm:t>
    </dgm:pt>
    <dgm:pt modelId="{57638A67-A53D-4505-BE01-16B3634F29FA}">
      <dgm:prSet/>
      <dgm:spPr/>
      <dgm:t>
        <a:bodyPr/>
        <a:lstStyle/>
        <a:p>
          <a:r>
            <a:rPr lang="en-US" dirty="0"/>
            <a:t>Parity Wallet </a:t>
          </a:r>
        </a:p>
      </dgm:t>
    </dgm:pt>
    <dgm:pt modelId="{CEF34E8A-F6F3-415A-9FDB-9730ADA3DD07}" type="parTrans" cxnId="{E4BE4FAF-A723-4679-9C63-31F5C09B822A}">
      <dgm:prSet/>
      <dgm:spPr/>
      <dgm:t>
        <a:bodyPr/>
        <a:lstStyle/>
        <a:p>
          <a:endParaRPr lang="en-US"/>
        </a:p>
      </dgm:t>
    </dgm:pt>
    <dgm:pt modelId="{BD527578-D135-4D97-B68F-4769A2DECED7}" type="sibTrans" cxnId="{E4BE4FAF-A723-4679-9C63-31F5C09B822A}">
      <dgm:prSet/>
      <dgm:spPr/>
      <dgm:t>
        <a:bodyPr/>
        <a:lstStyle/>
        <a:p>
          <a:endParaRPr lang="en-US"/>
        </a:p>
      </dgm:t>
    </dgm:pt>
    <dgm:pt modelId="{A0109C4A-311D-4F3B-8D32-DA29E0CEE2D4}">
      <dgm:prSet/>
      <dgm:spPr/>
      <dgm:t>
        <a:bodyPr/>
        <a:lstStyle/>
        <a:p>
          <a:r>
            <a:rPr lang="en-US" dirty="0"/>
            <a:t>$31 Million</a:t>
          </a:r>
        </a:p>
      </dgm:t>
    </dgm:pt>
    <dgm:pt modelId="{25046C4E-3B51-4466-9B70-E6AAA0C83E52}" type="parTrans" cxnId="{2921D178-C6A5-4666-A8CE-601299C70CFC}">
      <dgm:prSet/>
      <dgm:spPr/>
      <dgm:t>
        <a:bodyPr/>
        <a:lstStyle/>
        <a:p>
          <a:endParaRPr lang="en-US"/>
        </a:p>
      </dgm:t>
    </dgm:pt>
    <dgm:pt modelId="{4CD0721A-1242-4E28-A4A3-63DA97D1000F}" type="sibTrans" cxnId="{2921D178-C6A5-4666-A8CE-601299C70CFC}">
      <dgm:prSet/>
      <dgm:spPr/>
      <dgm:t>
        <a:bodyPr/>
        <a:lstStyle/>
        <a:p>
          <a:endParaRPr lang="en-US"/>
        </a:p>
      </dgm:t>
    </dgm:pt>
    <dgm:pt modelId="{5BA3E31A-A5C7-4808-A47E-C7B64E455B93}">
      <dgm:prSet/>
      <dgm:spPr/>
      <dgm:t>
        <a:bodyPr/>
        <a:lstStyle/>
        <a:p>
          <a:r>
            <a:rPr lang="en-US" dirty="0"/>
            <a:t>Wallet Flaw</a:t>
          </a:r>
        </a:p>
      </dgm:t>
    </dgm:pt>
    <dgm:pt modelId="{352D9A77-4D46-4A5F-8BD9-810D741A8B10}" type="parTrans" cxnId="{085A216C-327B-48F0-BAFA-E0A3E5902DDD}">
      <dgm:prSet/>
      <dgm:spPr/>
      <dgm:t>
        <a:bodyPr/>
        <a:lstStyle/>
        <a:p>
          <a:endParaRPr lang="en-US"/>
        </a:p>
      </dgm:t>
    </dgm:pt>
    <dgm:pt modelId="{3A3EB7A3-64D1-4070-A6D1-0AE38434BC93}" type="sibTrans" cxnId="{085A216C-327B-48F0-BAFA-E0A3E5902DDD}">
      <dgm:prSet/>
      <dgm:spPr/>
      <dgm:t>
        <a:bodyPr/>
        <a:lstStyle/>
        <a:p>
          <a:endParaRPr lang="en-US"/>
        </a:p>
      </dgm:t>
    </dgm:pt>
    <dgm:pt modelId="{CE14C49F-A0F5-4600-803B-4F2DED4A723D}">
      <dgm:prSet/>
      <dgm:spPr/>
      <dgm:t>
        <a:bodyPr/>
        <a:lstStyle/>
        <a:p>
          <a:r>
            <a:rPr lang="en-US" dirty="0"/>
            <a:t>CoinDash</a:t>
          </a:r>
        </a:p>
      </dgm:t>
    </dgm:pt>
    <dgm:pt modelId="{7F5301E0-4A3F-4A76-87F2-1BE1F679EB13}" type="parTrans" cxnId="{788A7400-7F10-40F4-9208-7D771D9BC509}">
      <dgm:prSet/>
      <dgm:spPr/>
      <dgm:t>
        <a:bodyPr/>
        <a:lstStyle/>
        <a:p>
          <a:endParaRPr lang="en-US"/>
        </a:p>
      </dgm:t>
    </dgm:pt>
    <dgm:pt modelId="{D552E4F6-EFDF-40A6-85D0-52EC7D8CEFC7}" type="sibTrans" cxnId="{788A7400-7F10-40F4-9208-7D771D9BC509}">
      <dgm:prSet/>
      <dgm:spPr/>
      <dgm:t>
        <a:bodyPr/>
        <a:lstStyle/>
        <a:p>
          <a:endParaRPr lang="en-US"/>
        </a:p>
      </dgm:t>
    </dgm:pt>
    <dgm:pt modelId="{454D2E7E-123F-4C2E-86AC-CA84DC97E71F}">
      <dgm:prSet/>
      <dgm:spPr/>
      <dgm:t>
        <a:bodyPr/>
        <a:lstStyle/>
        <a:p>
          <a:r>
            <a:rPr lang="en-US" dirty="0"/>
            <a:t>$7 Million</a:t>
          </a:r>
        </a:p>
      </dgm:t>
    </dgm:pt>
    <dgm:pt modelId="{F7E8A38E-38A4-46AA-9101-625F98AA9F17}" type="parTrans" cxnId="{64D19C56-F012-4941-A3C4-CC1C20510937}">
      <dgm:prSet/>
      <dgm:spPr/>
      <dgm:t>
        <a:bodyPr/>
        <a:lstStyle/>
        <a:p>
          <a:endParaRPr lang="en-US"/>
        </a:p>
      </dgm:t>
    </dgm:pt>
    <dgm:pt modelId="{0FABDFE9-48F8-4F1A-B715-5B0A0C0992FB}" type="sibTrans" cxnId="{64D19C56-F012-4941-A3C4-CC1C20510937}">
      <dgm:prSet/>
      <dgm:spPr/>
      <dgm:t>
        <a:bodyPr/>
        <a:lstStyle/>
        <a:p>
          <a:endParaRPr lang="en-US"/>
        </a:p>
      </dgm:t>
    </dgm:pt>
    <dgm:pt modelId="{8C27DB2D-9774-413F-AEFF-759620DF573E}">
      <dgm:prSet/>
      <dgm:spPr/>
      <dgm:t>
        <a:bodyPr/>
        <a:lstStyle/>
        <a:p>
          <a:r>
            <a:rPr lang="en-US" dirty="0"/>
            <a:t>Changed Wallet Address on Website</a:t>
          </a:r>
        </a:p>
      </dgm:t>
    </dgm:pt>
    <dgm:pt modelId="{297FFFEF-CDAC-44F8-B962-1FC7AB70879D}" type="parTrans" cxnId="{21826533-1657-41FF-A784-71EB070FADE2}">
      <dgm:prSet/>
      <dgm:spPr/>
      <dgm:t>
        <a:bodyPr/>
        <a:lstStyle/>
        <a:p>
          <a:endParaRPr lang="en-US"/>
        </a:p>
      </dgm:t>
    </dgm:pt>
    <dgm:pt modelId="{87A8E5D2-98A4-40C3-B2E2-7511FA736DFD}" type="sibTrans" cxnId="{21826533-1657-41FF-A784-71EB070FADE2}">
      <dgm:prSet/>
      <dgm:spPr/>
      <dgm:t>
        <a:bodyPr/>
        <a:lstStyle/>
        <a:p>
          <a:endParaRPr lang="en-US"/>
        </a:p>
      </dgm:t>
    </dgm:pt>
    <dgm:pt modelId="{BFFE41A3-9716-4C27-BC84-3F59217B5517}">
      <dgm:prSet/>
      <dgm:spPr/>
      <dgm:t>
        <a:bodyPr/>
        <a:lstStyle/>
        <a:p>
          <a:r>
            <a:rPr lang="en-US" dirty="0"/>
            <a:t>Veritaseum</a:t>
          </a:r>
        </a:p>
      </dgm:t>
    </dgm:pt>
    <dgm:pt modelId="{F3F3E071-B64E-4068-9039-CF7AF58A7912}" type="parTrans" cxnId="{00458C9A-0D48-49CC-BB74-1701CFE3CB9A}">
      <dgm:prSet/>
      <dgm:spPr/>
      <dgm:t>
        <a:bodyPr/>
        <a:lstStyle/>
        <a:p>
          <a:endParaRPr lang="en-US"/>
        </a:p>
      </dgm:t>
    </dgm:pt>
    <dgm:pt modelId="{935717D0-7413-4008-9316-EF9E4EAC0E6B}" type="sibTrans" cxnId="{00458C9A-0D48-49CC-BB74-1701CFE3CB9A}">
      <dgm:prSet/>
      <dgm:spPr/>
      <dgm:t>
        <a:bodyPr/>
        <a:lstStyle/>
        <a:p>
          <a:endParaRPr lang="en-US"/>
        </a:p>
      </dgm:t>
    </dgm:pt>
    <dgm:pt modelId="{5CB352F3-6705-41AC-9F94-D261EE692B71}">
      <dgm:prSet/>
      <dgm:spPr/>
      <dgm:t>
        <a:bodyPr/>
        <a:lstStyle/>
        <a:p>
          <a:r>
            <a:rPr lang="en-US" dirty="0"/>
            <a:t>$8.4 Million</a:t>
          </a:r>
        </a:p>
      </dgm:t>
    </dgm:pt>
    <dgm:pt modelId="{2BA06678-98E6-49F6-B147-6D47969ED60B}" type="parTrans" cxnId="{02951865-52AF-4327-B9FB-B98B9AA89075}">
      <dgm:prSet/>
      <dgm:spPr/>
      <dgm:t>
        <a:bodyPr/>
        <a:lstStyle/>
        <a:p>
          <a:endParaRPr lang="en-US"/>
        </a:p>
      </dgm:t>
    </dgm:pt>
    <dgm:pt modelId="{B6BD4B50-4C23-4A80-853C-F307D47DCB8E}" type="sibTrans" cxnId="{02951865-52AF-4327-B9FB-B98B9AA89075}">
      <dgm:prSet/>
      <dgm:spPr/>
      <dgm:t>
        <a:bodyPr/>
        <a:lstStyle/>
        <a:p>
          <a:endParaRPr lang="en-US"/>
        </a:p>
      </dgm:t>
    </dgm:pt>
    <dgm:pt modelId="{E54887F8-2142-42B6-A9CD-361838127B78}">
      <dgm:prSet/>
      <dgm:spPr/>
      <dgm:t>
        <a:bodyPr/>
        <a:lstStyle/>
        <a:p>
          <a:r>
            <a:rPr lang="en-US" dirty="0"/>
            <a:t>Wallet Flaw</a:t>
          </a:r>
        </a:p>
      </dgm:t>
    </dgm:pt>
    <dgm:pt modelId="{F9992460-431F-4B93-8FCC-3D9B371108D1}" type="parTrans" cxnId="{378F598C-EFD4-4598-8D42-718CD9DE0072}">
      <dgm:prSet/>
      <dgm:spPr/>
      <dgm:t>
        <a:bodyPr/>
        <a:lstStyle/>
        <a:p>
          <a:endParaRPr lang="en-US"/>
        </a:p>
      </dgm:t>
    </dgm:pt>
    <dgm:pt modelId="{4454E08F-CC58-4A76-9D27-8B59E75C5A0A}" type="sibTrans" cxnId="{378F598C-EFD4-4598-8D42-718CD9DE0072}">
      <dgm:prSet/>
      <dgm:spPr/>
      <dgm:t>
        <a:bodyPr/>
        <a:lstStyle/>
        <a:p>
          <a:endParaRPr lang="en-US"/>
        </a:p>
      </dgm:t>
    </dgm:pt>
    <dgm:pt modelId="{132D70C1-A490-41C7-B57A-1A0ED30FC0B7}">
      <dgm:prSet/>
      <dgm:spPr/>
      <dgm:t>
        <a:bodyPr/>
        <a:lstStyle/>
        <a:p>
          <a:r>
            <a:rPr lang="en-US" dirty="0"/>
            <a:t>ClassicEtherWallet.com</a:t>
          </a:r>
        </a:p>
      </dgm:t>
    </dgm:pt>
    <dgm:pt modelId="{418D5BEB-8D1C-405A-8B4D-A91AAB8F5E6F}" type="parTrans" cxnId="{B390EC5A-6610-4B31-AF10-2B9777A20A3B}">
      <dgm:prSet/>
      <dgm:spPr/>
      <dgm:t>
        <a:bodyPr/>
        <a:lstStyle/>
        <a:p>
          <a:endParaRPr lang="en-US"/>
        </a:p>
      </dgm:t>
    </dgm:pt>
    <dgm:pt modelId="{C39BA18A-02DA-4864-AA82-37DCA0EA822B}" type="sibTrans" cxnId="{B390EC5A-6610-4B31-AF10-2B9777A20A3B}">
      <dgm:prSet/>
      <dgm:spPr/>
      <dgm:t>
        <a:bodyPr/>
        <a:lstStyle/>
        <a:p>
          <a:endParaRPr lang="en-US"/>
        </a:p>
      </dgm:t>
    </dgm:pt>
    <dgm:pt modelId="{A76FD26E-A886-4CD5-A605-FCFCACE4A423}">
      <dgm:prSet/>
      <dgm:spPr/>
      <dgm:t>
        <a:bodyPr/>
        <a:lstStyle/>
        <a:p>
          <a:r>
            <a:rPr lang="en-US" dirty="0"/>
            <a:t>$300 Thousand</a:t>
          </a:r>
        </a:p>
      </dgm:t>
    </dgm:pt>
    <dgm:pt modelId="{EC3E99C4-B30C-4B94-B0C6-2F2A366CB79C}" type="parTrans" cxnId="{336919D9-867B-439D-A093-AE069822D5BD}">
      <dgm:prSet/>
      <dgm:spPr/>
      <dgm:t>
        <a:bodyPr/>
        <a:lstStyle/>
        <a:p>
          <a:endParaRPr lang="en-US"/>
        </a:p>
      </dgm:t>
    </dgm:pt>
    <dgm:pt modelId="{D20A04B0-B1F8-4E7A-9452-DA0E37293F39}" type="sibTrans" cxnId="{336919D9-867B-439D-A093-AE069822D5BD}">
      <dgm:prSet/>
      <dgm:spPr/>
      <dgm:t>
        <a:bodyPr/>
        <a:lstStyle/>
        <a:p>
          <a:endParaRPr lang="en-US"/>
        </a:p>
      </dgm:t>
    </dgm:pt>
    <dgm:pt modelId="{F09B0653-FBC9-43D9-9771-6CF8782D85D6}">
      <dgm:prSet/>
      <dgm:spPr/>
      <dgm:t>
        <a:bodyPr/>
        <a:lstStyle/>
        <a:p>
          <a:r>
            <a:rPr lang="en-US" dirty="0"/>
            <a:t>Controlled Website and Redirected Traffic</a:t>
          </a:r>
        </a:p>
      </dgm:t>
    </dgm:pt>
    <dgm:pt modelId="{AA1DD817-60E7-4021-B1E3-713C60CFC173}" type="parTrans" cxnId="{6B5EE6CA-7495-470D-BD6B-9B094AC7E41E}">
      <dgm:prSet/>
      <dgm:spPr/>
      <dgm:t>
        <a:bodyPr/>
        <a:lstStyle/>
        <a:p>
          <a:endParaRPr lang="en-US"/>
        </a:p>
      </dgm:t>
    </dgm:pt>
    <dgm:pt modelId="{6FE2EE64-C714-461E-97FE-3DBA145F3437}" type="sibTrans" cxnId="{6B5EE6CA-7495-470D-BD6B-9B094AC7E41E}">
      <dgm:prSet/>
      <dgm:spPr/>
      <dgm:t>
        <a:bodyPr/>
        <a:lstStyle/>
        <a:p>
          <a:endParaRPr lang="en-US"/>
        </a:p>
      </dgm:t>
    </dgm:pt>
    <dgm:pt modelId="{FE9F5111-85BC-4C46-9FB6-0E69D6BF7F0F}" type="pres">
      <dgm:prSet presAssocID="{70CEE05A-891F-49B1-96F5-35FD84DD1734}" presName="diagram" presStyleCnt="0">
        <dgm:presLayoutVars>
          <dgm:chPref val="1"/>
          <dgm:dir/>
          <dgm:animOne val="branch"/>
          <dgm:animLvl val="lvl"/>
          <dgm:resizeHandles/>
        </dgm:presLayoutVars>
      </dgm:prSet>
      <dgm:spPr/>
    </dgm:pt>
    <dgm:pt modelId="{40B68C58-C343-4992-8DFC-8CBD7DE42C6C}" type="pres">
      <dgm:prSet presAssocID="{57638A67-A53D-4505-BE01-16B3634F29FA}" presName="root" presStyleCnt="0"/>
      <dgm:spPr/>
    </dgm:pt>
    <dgm:pt modelId="{0CCD249D-D410-4C9D-A366-EEAC492FDE72}" type="pres">
      <dgm:prSet presAssocID="{57638A67-A53D-4505-BE01-16B3634F29FA}" presName="rootComposite" presStyleCnt="0"/>
      <dgm:spPr/>
    </dgm:pt>
    <dgm:pt modelId="{19D1CD8D-DA77-4401-8C9C-E6A79D720408}" type="pres">
      <dgm:prSet presAssocID="{57638A67-A53D-4505-BE01-16B3634F29FA}" presName="rootText" presStyleLbl="node1" presStyleIdx="0" presStyleCnt="4"/>
      <dgm:spPr/>
    </dgm:pt>
    <dgm:pt modelId="{B9370ADD-845D-4166-8942-8FB160896D62}" type="pres">
      <dgm:prSet presAssocID="{57638A67-A53D-4505-BE01-16B3634F29FA}" presName="rootConnector" presStyleLbl="node1" presStyleIdx="0" presStyleCnt="4"/>
      <dgm:spPr/>
    </dgm:pt>
    <dgm:pt modelId="{305E21A5-CF8E-4690-B14F-631596FDDE8C}" type="pres">
      <dgm:prSet presAssocID="{57638A67-A53D-4505-BE01-16B3634F29FA}" presName="childShape" presStyleCnt="0"/>
      <dgm:spPr/>
    </dgm:pt>
    <dgm:pt modelId="{EBBC12E9-7B4A-4E76-BCDC-495ED33BBE36}" type="pres">
      <dgm:prSet presAssocID="{25046C4E-3B51-4466-9B70-E6AAA0C83E52}" presName="Name13" presStyleLbl="parChTrans1D2" presStyleIdx="0" presStyleCnt="8"/>
      <dgm:spPr/>
    </dgm:pt>
    <dgm:pt modelId="{041506D2-FEA7-4A8A-8A88-1520DF975B25}" type="pres">
      <dgm:prSet presAssocID="{A0109C4A-311D-4F3B-8D32-DA29E0CEE2D4}" presName="childText" presStyleLbl="bgAcc1" presStyleIdx="0" presStyleCnt="8">
        <dgm:presLayoutVars>
          <dgm:bulletEnabled val="1"/>
        </dgm:presLayoutVars>
      </dgm:prSet>
      <dgm:spPr/>
    </dgm:pt>
    <dgm:pt modelId="{27CAFD64-9804-4406-B5CF-E717531D6E0E}" type="pres">
      <dgm:prSet presAssocID="{352D9A77-4D46-4A5F-8BD9-810D741A8B10}" presName="Name13" presStyleLbl="parChTrans1D2" presStyleIdx="1" presStyleCnt="8"/>
      <dgm:spPr/>
    </dgm:pt>
    <dgm:pt modelId="{A342BD1A-A3DC-44C2-A1AC-83528B10555E}" type="pres">
      <dgm:prSet presAssocID="{5BA3E31A-A5C7-4808-A47E-C7B64E455B93}" presName="childText" presStyleLbl="bgAcc1" presStyleIdx="1" presStyleCnt="8">
        <dgm:presLayoutVars>
          <dgm:bulletEnabled val="1"/>
        </dgm:presLayoutVars>
      </dgm:prSet>
      <dgm:spPr/>
    </dgm:pt>
    <dgm:pt modelId="{E12DCB6E-A500-442D-8F30-42FC960C0E5F}" type="pres">
      <dgm:prSet presAssocID="{CE14C49F-A0F5-4600-803B-4F2DED4A723D}" presName="root" presStyleCnt="0"/>
      <dgm:spPr/>
    </dgm:pt>
    <dgm:pt modelId="{EF1676BD-AFB6-48D1-97AB-85F8736CFC12}" type="pres">
      <dgm:prSet presAssocID="{CE14C49F-A0F5-4600-803B-4F2DED4A723D}" presName="rootComposite" presStyleCnt="0"/>
      <dgm:spPr/>
    </dgm:pt>
    <dgm:pt modelId="{A63147FD-E006-419A-8238-AC61158ADB56}" type="pres">
      <dgm:prSet presAssocID="{CE14C49F-A0F5-4600-803B-4F2DED4A723D}" presName="rootText" presStyleLbl="node1" presStyleIdx="1" presStyleCnt="4"/>
      <dgm:spPr/>
    </dgm:pt>
    <dgm:pt modelId="{218BD9DA-9760-4EC4-B5F2-BBFF81DD1272}" type="pres">
      <dgm:prSet presAssocID="{CE14C49F-A0F5-4600-803B-4F2DED4A723D}" presName="rootConnector" presStyleLbl="node1" presStyleIdx="1" presStyleCnt="4"/>
      <dgm:spPr/>
    </dgm:pt>
    <dgm:pt modelId="{185C222F-F90B-427B-9A17-DE675E7C79E9}" type="pres">
      <dgm:prSet presAssocID="{CE14C49F-A0F5-4600-803B-4F2DED4A723D}" presName="childShape" presStyleCnt="0"/>
      <dgm:spPr/>
    </dgm:pt>
    <dgm:pt modelId="{1F776AC8-5659-4872-A6A7-1D5526310F4E}" type="pres">
      <dgm:prSet presAssocID="{F7E8A38E-38A4-46AA-9101-625F98AA9F17}" presName="Name13" presStyleLbl="parChTrans1D2" presStyleIdx="2" presStyleCnt="8"/>
      <dgm:spPr/>
    </dgm:pt>
    <dgm:pt modelId="{5F3729FF-2C93-4955-833F-41D4421CF45D}" type="pres">
      <dgm:prSet presAssocID="{454D2E7E-123F-4C2E-86AC-CA84DC97E71F}" presName="childText" presStyleLbl="bgAcc1" presStyleIdx="2" presStyleCnt="8">
        <dgm:presLayoutVars>
          <dgm:bulletEnabled val="1"/>
        </dgm:presLayoutVars>
      </dgm:prSet>
      <dgm:spPr/>
    </dgm:pt>
    <dgm:pt modelId="{84C8F25F-7D4C-4868-875C-4D2E6557DD1A}" type="pres">
      <dgm:prSet presAssocID="{297FFFEF-CDAC-44F8-B962-1FC7AB70879D}" presName="Name13" presStyleLbl="parChTrans1D2" presStyleIdx="3" presStyleCnt="8"/>
      <dgm:spPr/>
    </dgm:pt>
    <dgm:pt modelId="{BBBF8483-706D-43F7-B77C-8D608502FF33}" type="pres">
      <dgm:prSet presAssocID="{8C27DB2D-9774-413F-AEFF-759620DF573E}" presName="childText" presStyleLbl="bgAcc1" presStyleIdx="3" presStyleCnt="8">
        <dgm:presLayoutVars>
          <dgm:bulletEnabled val="1"/>
        </dgm:presLayoutVars>
      </dgm:prSet>
      <dgm:spPr/>
    </dgm:pt>
    <dgm:pt modelId="{4D7DD88A-C345-41CA-88AF-26A28D0D048D}" type="pres">
      <dgm:prSet presAssocID="{BFFE41A3-9716-4C27-BC84-3F59217B5517}" presName="root" presStyleCnt="0"/>
      <dgm:spPr/>
    </dgm:pt>
    <dgm:pt modelId="{1C17D0D1-FBD6-427B-9B29-DA7D06688F4A}" type="pres">
      <dgm:prSet presAssocID="{BFFE41A3-9716-4C27-BC84-3F59217B5517}" presName="rootComposite" presStyleCnt="0"/>
      <dgm:spPr/>
    </dgm:pt>
    <dgm:pt modelId="{9B736606-DE23-4EDC-804E-D939AF6E6AB2}" type="pres">
      <dgm:prSet presAssocID="{BFFE41A3-9716-4C27-BC84-3F59217B5517}" presName="rootText" presStyleLbl="node1" presStyleIdx="2" presStyleCnt="4"/>
      <dgm:spPr/>
    </dgm:pt>
    <dgm:pt modelId="{0DC58B46-81FF-4B5C-BE41-2E2A6EA1B07F}" type="pres">
      <dgm:prSet presAssocID="{BFFE41A3-9716-4C27-BC84-3F59217B5517}" presName="rootConnector" presStyleLbl="node1" presStyleIdx="2" presStyleCnt="4"/>
      <dgm:spPr/>
    </dgm:pt>
    <dgm:pt modelId="{1DFB3A53-F724-42C7-93FE-A26D3307E520}" type="pres">
      <dgm:prSet presAssocID="{BFFE41A3-9716-4C27-BC84-3F59217B5517}" presName="childShape" presStyleCnt="0"/>
      <dgm:spPr/>
    </dgm:pt>
    <dgm:pt modelId="{712DBE0E-8FC7-4E1B-91E1-E5CDD9141812}" type="pres">
      <dgm:prSet presAssocID="{2BA06678-98E6-49F6-B147-6D47969ED60B}" presName="Name13" presStyleLbl="parChTrans1D2" presStyleIdx="4" presStyleCnt="8"/>
      <dgm:spPr/>
    </dgm:pt>
    <dgm:pt modelId="{721C7AF1-811F-4EE5-B179-EB2D86D93C97}" type="pres">
      <dgm:prSet presAssocID="{5CB352F3-6705-41AC-9F94-D261EE692B71}" presName="childText" presStyleLbl="bgAcc1" presStyleIdx="4" presStyleCnt="8">
        <dgm:presLayoutVars>
          <dgm:bulletEnabled val="1"/>
        </dgm:presLayoutVars>
      </dgm:prSet>
      <dgm:spPr/>
    </dgm:pt>
    <dgm:pt modelId="{FC8B4E93-C06F-47CD-8F97-A28E0AA5FE1D}" type="pres">
      <dgm:prSet presAssocID="{F9992460-431F-4B93-8FCC-3D9B371108D1}" presName="Name13" presStyleLbl="parChTrans1D2" presStyleIdx="5" presStyleCnt="8"/>
      <dgm:spPr/>
    </dgm:pt>
    <dgm:pt modelId="{49A7E712-D08B-47CD-A420-18CD367B0678}" type="pres">
      <dgm:prSet presAssocID="{E54887F8-2142-42B6-A9CD-361838127B78}" presName="childText" presStyleLbl="bgAcc1" presStyleIdx="5" presStyleCnt="8">
        <dgm:presLayoutVars>
          <dgm:bulletEnabled val="1"/>
        </dgm:presLayoutVars>
      </dgm:prSet>
      <dgm:spPr/>
    </dgm:pt>
    <dgm:pt modelId="{2F7E9F4E-86F7-4D59-861D-3C1D2F65EEA8}" type="pres">
      <dgm:prSet presAssocID="{132D70C1-A490-41C7-B57A-1A0ED30FC0B7}" presName="root" presStyleCnt="0"/>
      <dgm:spPr/>
    </dgm:pt>
    <dgm:pt modelId="{40531E43-DB99-42CE-9765-F90B09936E74}" type="pres">
      <dgm:prSet presAssocID="{132D70C1-A490-41C7-B57A-1A0ED30FC0B7}" presName="rootComposite" presStyleCnt="0"/>
      <dgm:spPr/>
    </dgm:pt>
    <dgm:pt modelId="{0E87C480-79E6-40F2-AF0D-BD0E4A785793}" type="pres">
      <dgm:prSet presAssocID="{132D70C1-A490-41C7-B57A-1A0ED30FC0B7}" presName="rootText" presStyleLbl="node1" presStyleIdx="3" presStyleCnt="4"/>
      <dgm:spPr/>
    </dgm:pt>
    <dgm:pt modelId="{12C6541E-5322-4CA9-8A4F-DE50D0D063F4}" type="pres">
      <dgm:prSet presAssocID="{132D70C1-A490-41C7-B57A-1A0ED30FC0B7}" presName="rootConnector" presStyleLbl="node1" presStyleIdx="3" presStyleCnt="4"/>
      <dgm:spPr/>
    </dgm:pt>
    <dgm:pt modelId="{501BA157-D4DD-4996-B76D-AC8A201CA0FD}" type="pres">
      <dgm:prSet presAssocID="{132D70C1-A490-41C7-B57A-1A0ED30FC0B7}" presName="childShape" presStyleCnt="0"/>
      <dgm:spPr/>
    </dgm:pt>
    <dgm:pt modelId="{D001F53D-3E10-4898-8532-B145FCEAAFC0}" type="pres">
      <dgm:prSet presAssocID="{EC3E99C4-B30C-4B94-B0C6-2F2A366CB79C}" presName="Name13" presStyleLbl="parChTrans1D2" presStyleIdx="6" presStyleCnt="8"/>
      <dgm:spPr/>
    </dgm:pt>
    <dgm:pt modelId="{2BB9D3C0-8684-416F-A8D9-F2603821049F}" type="pres">
      <dgm:prSet presAssocID="{A76FD26E-A886-4CD5-A605-FCFCACE4A423}" presName="childText" presStyleLbl="bgAcc1" presStyleIdx="6" presStyleCnt="8">
        <dgm:presLayoutVars>
          <dgm:bulletEnabled val="1"/>
        </dgm:presLayoutVars>
      </dgm:prSet>
      <dgm:spPr/>
    </dgm:pt>
    <dgm:pt modelId="{63A0D536-E54D-4381-933D-B7CAF377684D}" type="pres">
      <dgm:prSet presAssocID="{AA1DD817-60E7-4021-B1E3-713C60CFC173}" presName="Name13" presStyleLbl="parChTrans1D2" presStyleIdx="7" presStyleCnt="8"/>
      <dgm:spPr/>
    </dgm:pt>
    <dgm:pt modelId="{EC6E5506-A52F-4489-B014-A1C06D2B4846}" type="pres">
      <dgm:prSet presAssocID="{F09B0653-FBC9-43D9-9771-6CF8782D85D6}" presName="childText" presStyleLbl="bgAcc1" presStyleIdx="7" presStyleCnt="8">
        <dgm:presLayoutVars>
          <dgm:bulletEnabled val="1"/>
        </dgm:presLayoutVars>
      </dgm:prSet>
      <dgm:spPr/>
    </dgm:pt>
  </dgm:ptLst>
  <dgm:cxnLst>
    <dgm:cxn modelId="{788A7400-7F10-40F4-9208-7D771D9BC509}" srcId="{70CEE05A-891F-49B1-96F5-35FD84DD1734}" destId="{CE14C49F-A0F5-4600-803B-4F2DED4A723D}" srcOrd="1" destOrd="0" parTransId="{7F5301E0-4A3F-4A76-87F2-1BE1F679EB13}" sibTransId="{D552E4F6-EFDF-40A6-85D0-52EC7D8CEFC7}"/>
    <dgm:cxn modelId="{83B03D26-EED8-45C3-A59B-65369897630E}" type="presOf" srcId="{A76FD26E-A886-4CD5-A605-FCFCACE4A423}" destId="{2BB9D3C0-8684-416F-A8D9-F2603821049F}" srcOrd="0" destOrd="0" presId="urn:microsoft.com/office/officeart/2005/8/layout/hierarchy3"/>
    <dgm:cxn modelId="{70826632-5D28-4FBA-BC0D-04F7514D5F0D}" type="presOf" srcId="{E54887F8-2142-42B6-A9CD-361838127B78}" destId="{49A7E712-D08B-47CD-A420-18CD367B0678}" srcOrd="0" destOrd="0" presId="urn:microsoft.com/office/officeart/2005/8/layout/hierarchy3"/>
    <dgm:cxn modelId="{21826533-1657-41FF-A784-71EB070FADE2}" srcId="{CE14C49F-A0F5-4600-803B-4F2DED4A723D}" destId="{8C27DB2D-9774-413F-AEFF-759620DF573E}" srcOrd="1" destOrd="0" parTransId="{297FFFEF-CDAC-44F8-B962-1FC7AB70879D}" sibTransId="{87A8E5D2-98A4-40C3-B2E2-7511FA736DFD}"/>
    <dgm:cxn modelId="{273BAA5E-F08C-49E3-9B59-8531B0206C99}" type="presOf" srcId="{132D70C1-A490-41C7-B57A-1A0ED30FC0B7}" destId="{0E87C480-79E6-40F2-AF0D-BD0E4A785793}" srcOrd="0" destOrd="0" presId="urn:microsoft.com/office/officeart/2005/8/layout/hierarchy3"/>
    <dgm:cxn modelId="{02951865-52AF-4327-B9FB-B98B9AA89075}" srcId="{BFFE41A3-9716-4C27-BC84-3F59217B5517}" destId="{5CB352F3-6705-41AC-9F94-D261EE692B71}" srcOrd="0" destOrd="0" parTransId="{2BA06678-98E6-49F6-B147-6D47969ED60B}" sibTransId="{B6BD4B50-4C23-4A80-853C-F307D47DCB8E}"/>
    <dgm:cxn modelId="{E5198D45-010A-4D62-A986-DE6F47908C62}" type="presOf" srcId="{352D9A77-4D46-4A5F-8BD9-810D741A8B10}" destId="{27CAFD64-9804-4406-B5CF-E717531D6E0E}" srcOrd="0" destOrd="0" presId="urn:microsoft.com/office/officeart/2005/8/layout/hierarchy3"/>
    <dgm:cxn modelId="{18469F45-1211-4099-A053-6AA7F8937027}" type="presOf" srcId="{8C27DB2D-9774-413F-AEFF-759620DF573E}" destId="{BBBF8483-706D-43F7-B77C-8D608502FF33}" srcOrd="0" destOrd="0" presId="urn:microsoft.com/office/officeart/2005/8/layout/hierarchy3"/>
    <dgm:cxn modelId="{DFEBD269-F5E5-40AA-9B1F-4BB150CD4072}" type="presOf" srcId="{25046C4E-3B51-4466-9B70-E6AAA0C83E52}" destId="{EBBC12E9-7B4A-4E76-BCDC-495ED33BBE36}" srcOrd="0" destOrd="0" presId="urn:microsoft.com/office/officeart/2005/8/layout/hierarchy3"/>
    <dgm:cxn modelId="{085A216C-327B-48F0-BAFA-E0A3E5902DDD}" srcId="{57638A67-A53D-4505-BE01-16B3634F29FA}" destId="{5BA3E31A-A5C7-4808-A47E-C7B64E455B93}" srcOrd="1" destOrd="0" parTransId="{352D9A77-4D46-4A5F-8BD9-810D741A8B10}" sibTransId="{3A3EB7A3-64D1-4070-A6D1-0AE38434BC93}"/>
    <dgm:cxn modelId="{112CAC4C-71B8-479F-9F42-C8A3E9FCC29F}" type="presOf" srcId="{57638A67-A53D-4505-BE01-16B3634F29FA}" destId="{B9370ADD-845D-4166-8942-8FB160896D62}" srcOrd="1" destOrd="0" presId="urn:microsoft.com/office/officeart/2005/8/layout/hierarchy3"/>
    <dgm:cxn modelId="{75D92D75-32DB-4DDA-B614-109DD4D9FA0E}" type="presOf" srcId="{F7E8A38E-38A4-46AA-9101-625F98AA9F17}" destId="{1F776AC8-5659-4872-A6A7-1D5526310F4E}" srcOrd="0" destOrd="0" presId="urn:microsoft.com/office/officeart/2005/8/layout/hierarchy3"/>
    <dgm:cxn modelId="{64D19C56-F012-4941-A3C4-CC1C20510937}" srcId="{CE14C49F-A0F5-4600-803B-4F2DED4A723D}" destId="{454D2E7E-123F-4C2E-86AC-CA84DC97E71F}" srcOrd="0" destOrd="0" parTransId="{F7E8A38E-38A4-46AA-9101-625F98AA9F17}" sibTransId="{0FABDFE9-48F8-4F1A-B715-5B0A0C0992FB}"/>
    <dgm:cxn modelId="{2921D178-C6A5-4666-A8CE-601299C70CFC}" srcId="{57638A67-A53D-4505-BE01-16B3634F29FA}" destId="{A0109C4A-311D-4F3B-8D32-DA29E0CEE2D4}" srcOrd="0" destOrd="0" parTransId="{25046C4E-3B51-4466-9B70-E6AAA0C83E52}" sibTransId="{4CD0721A-1242-4E28-A4A3-63DA97D1000F}"/>
    <dgm:cxn modelId="{B390EC5A-6610-4B31-AF10-2B9777A20A3B}" srcId="{70CEE05A-891F-49B1-96F5-35FD84DD1734}" destId="{132D70C1-A490-41C7-B57A-1A0ED30FC0B7}" srcOrd="3" destOrd="0" parTransId="{418D5BEB-8D1C-405A-8B4D-A91AAB8F5E6F}" sibTransId="{C39BA18A-02DA-4864-AA82-37DCA0EA822B}"/>
    <dgm:cxn modelId="{7084E07F-2C64-4EC3-B1B6-961762A22FC9}" type="presOf" srcId="{CE14C49F-A0F5-4600-803B-4F2DED4A723D}" destId="{A63147FD-E006-419A-8238-AC61158ADB56}" srcOrd="0" destOrd="0" presId="urn:microsoft.com/office/officeart/2005/8/layout/hierarchy3"/>
    <dgm:cxn modelId="{DAA5C383-6A2B-4653-9920-DB0A774346A4}" type="presOf" srcId="{BFFE41A3-9716-4C27-BC84-3F59217B5517}" destId="{9B736606-DE23-4EDC-804E-D939AF6E6AB2}" srcOrd="0" destOrd="0" presId="urn:microsoft.com/office/officeart/2005/8/layout/hierarchy3"/>
    <dgm:cxn modelId="{FD006389-537B-4562-8A2C-3687084DCC6A}" type="presOf" srcId="{57638A67-A53D-4505-BE01-16B3634F29FA}" destId="{19D1CD8D-DA77-4401-8C9C-E6A79D720408}" srcOrd="0" destOrd="0" presId="urn:microsoft.com/office/officeart/2005/8/layout/hierarchy3"/>
    <dgm:cxn modelId="{F8D9518B-739F-4582-AA70-531B0F7D6282}" type="presOf" srcId="{70CEE05A-891F-49B1-96F5-35FD84DD1734}" destId="{FE9F5111-85BC-4C46-9FB6-0E69D6BF7F0F}" srcOrd="0" destOrd="0" presId="urn:microsoft.com/office/officeart/2005/8/layout/hierarchy3"/>
    <dgm:cxn modelId="{378F598C-EFD4-4598-8D42-718CD9DE0072}" srcId="{BFFE41A3-9716-4C27-BC84-3F59217B5517}" destId="{E54887F8-2142-42B6-A9CD-361838127B78}" srcOrd="1" destOrd="0" parTransId="{F9992460-431F-4B93-8FCC-3D9B371108D1}" sibTransId="{4454E08F-CC58-4A76-9D27-8B59E75C5A0A}"/>
    <dgm:cxn modelId="{2AE60C90-AC9C-41AC-9F5F-AD7A18B0462E}" type="presOf" srcId="{2BA06678-98E6-49F6-B147-6D47969ED60B}" destId="{712DBE0E-8FC7-4E1B-91E1-E5CDD9141812}" srcOrd="0" destOrd="0" presId="urn:microsoft.com/office/officeart/2005/8/layout/hierarchy3"/>
    <dgm:cxn modelId="{22FED096-B853-4FEB-9266-EC5D7CAACCD1}" type="presOf" srcId="{CE14C49F-A0F5-4600-803B-4F2DED4A723D}" destId="{218BD9DA-9760-4EC4-B5F2-BBFF81DD1272}" srcOrd="1" destOrd="0" presId="urn:microsoft.com/office/officeart/2005/8/layout/hierarchy3"/>
    <dgm:cxn modelId="{C0B8E396-3E0F-4D88-9246-09A323530A5A}" type="presOf" srcId="{F9992460-431F-4B93-8FCC-3D9B371108D1}" destId="{FC8B4E93-C06F-47CD-8F97-A28E0AA5FE1D}" srcOrd="0" destOrd="0" presId="urn:microsoft.com/office/officeart/2005/8/layout/hierarchy3"/>
    <dgm:cxn modelId="{00458C9A-0D48-49CC-BB74-1701CFE3CB9A}" srcId="{70CEE05A-891F-49B1-96F5-35FD84DD1734}" destId="{BFFE41A3-9716-4C27-BC84-3F59217B5517}" srcOrd="2" destOrd="0" parTransId="{F3F3E071-B64E-4068-9039-CF7AF58A7912}" sibTransId="{935717D0-7413-4008-9316-EF9E4EAC0E6B}"/>
    <dgm:cxn modelId="{E4BE4FAF-A723-4679-9C63-31F5C09B822A}" srcId="{70CEE05A-891F-49B1-96F5-35FD84DD1734}" destId="{57638A67-A53D-4505-BE01-16B3634F29FA}" srcOrd="0" destOrd="0" parTransId="{CEF34E8A-F6F3-415A-9FDB-9730ADA3DD07}" sibTransId="{BD527578-D135-4D97-B68F-4769A2DECED7}"/>
    <dgm:cxn modelId="{148AB4B1-7850-4C41-AD55-24E18DC79ECB}" type="presOf" srcId="{5CB352F3-6705-41AC-9F94-D261EE692B71}" destId="{721C7AF1-811F-4EE5-B179-EB2D86D93C97}" srcOrd="0" destOrd="0" presId="urn:microsoft.com/office/officeart/2005/8/layout/hierarchy3"/>
    <dgm:cxn modelId="{A263A2B5-B960-42A5-B798-FCC1743D654E}" type="presOf" srcId="{5BA3E31A-A5C7-4808-A47E-C7B64E455B93}" destId="{A342BD1A-A3DC-44C2-A1AC-83528B10555E}" srcOrd="0" destOrd="0" presId="urn:microsoft.com/office/officeart/2005/8/layout/hierarchy3"/>
    <dgm:cxn modelId="{2BA8A8C9-5E23-4485-BBE9-F1A164434635}" type="presOf" srcId="{BFFE41A3-9716-4C27-BC84-3F59217B5517}" destId="{0DC58B46-81FF-4B5C-BE41-2E2A6EA1B07F}" srcOrd="1" destOrd="0" presId="urn:microsoft.com/office/officeart/2005/8/layout/hierarchy3"/>
    <dgm:cxn modelId="{6B5EE6CA-7495-470D-BD6B-9B094AC7E41E}" srcId="{132D70C1-A490-41C7-B57A-1A0ED30FC0B7}" destId="{F09B0653-FBC9-43D9-9771-6CF8782D85D6}" srcOrd="1" destOrd="0" parTransId="{AA1DD817-60E7-4021-B1E3-713C60CFC173}" sibTransId="{6FE2EE64-C714-461E-97FE-3DBA145F3437}"/>
    <dgm:cxn modelId="{A5A5E6CF-E6A8-41FA-8E20-4327E8377FCE}" type="presOf" srcId="{132D70C1-A490-41C7-B57A-1A0ED30FC0B7}" destId="{12C6541E-5322-4CA9-8A4F-DE50D0D063F4}" srcOrd="1" destOrd="0" presId="urn:microsoft.com/office/officeart/2005/8/layout/hierarchy3"/>
    <dgm:cxn modelId="{A3405DD8-04D4-435F-B182-814CF0AC2A43}" type="presOf" srcId="{EC3E99C4-B30C-4B94-B0C6-2F2A366CB79C}" destId="{D001F53D-3E10-4898-8532-B145FCEAAFC0}" srcOrd="0" destOrd="0" presId="urn:microsoft.com/office/officeart/2005/8/layout/hierarchy3"/>
    <dgm:cxn modelId="{336919D9-867B-439D-A093-AE069822D5BD}" srcId="{132D70C1-A490-41C7-B57A-1A0ED30FC0B7}" destId="{A76FD26E-A886-4CD5-A605-FCFCACE4A423}" srcOrd="0" destOrd="0" parTransId="{EC3E99C4-B30C-4B94-B0C6-2F2A366CB79C}" sibTransId="{D20A04B0-B1F8-4E7A-9452-DA0E37293F39}"/>
    <dgm:cxn modelId="{8DA51FDD-09EE-447D-A008-50B708E4320D}" type="presOf" srcId="{297FFFEF-CDAC-44F8-B962-1FC7AB70879D}" destId="{84C8F25F-7D4C-4868-875C-4D2E6557DD1A}" srcOrd="0" destOrd="0" presId="urn:microsoft.com/office/officeart/2005/8/layout/hierarchy3"/>
    <dgm:cxn modelId="{28E7CCE0-D684-43A6-B63E-5F7BC021CD1C}" type="presOf" srcId="{A0109C4A-311D-4F3B-8D32-DA29E0CEE2D4}" destId="{041506D2-FEA7-4A8A-8A88-1520DF975B25}" srcOrd="0" destOrd="0" presId="urn:microsoft.com/office/officeart/2005/8/layout/hierarchy3"/>
    <dgm:cxn modelId="{06DA8FE3-2106-4539-9455-35664FC838BB}" type="presOf" srcId="{F09B0653-FBC9-43D9-9771-6CF8782D85D6}" destId="{EC6E5506-A52F-4489-B014-A1C06D2B4846}" srcOrd="0" destOrd="0" presId="urn:microsoft.com/office/officeart/2005/8/layout/hierarchy3"/>
    <dgm:cxn modelId="{ADC2E5F0-2DAF-4E69-B33D-CCAC61A66FAE}" type="presOf" srcId="{454D2E7E-123F-4C2E-86AC-CA84DC97E71F}" destId="{5F3729FF-2C93-4955-833F-41D4421CF45D}" srcOrd="0" destOrd="0" presId="urn:microsoft.com/office/officeart/2005/8/layout/hierarchy3"/>
    <dgm:cxn modelId="{38D467FB-EA1B-428F-BB21-09BD97E4CF0D}" type="presOf" srcId="{AA1DD817-60E7-4021-B1E3-713C60CFC173}" destId="{63A0D536-E54D-4381-933D-B7CAF377684D}" srcOrd="0" destOrd="0" presId="urn:microsoft.com/office/officeart/2005/8/layout/hierarchy3"/>
    <dgm:cxn modelId="{F3C18F37-4269-4839-9CBC-C8C69C3F380C}" type="presParOf" srcId="{FE9F5111-85BC-4C46-9FB6-0E69D6BF7F0F}" destId="{40B68C58-C343-4992-8DFC-8CBD7DE42C6C}" srcOrd="0" destOrd="0" presId="urn:microsoft.com/office/officeart/2005/8/layout/hierarchy3"/>
    <dgm:cxn modelId="{518E90FB-E6AE-454F-9AD9-A38B5D367496}" type="presParOf" srcId="{40B68C58-C343-4992-8DFC-8CBD7DE42C6C}" destId="{0CCD249D-D410-4C9D-A366-EEAC492FDE72}" srcOrd="0" destOrd="0" presId="urn:microsoft.com/office/officeart/2005/8/layout/hierarchy3"/>
    <dgm:cxn modelId="{E0D3033D-5A6B-4687-8D73-1EDB0F822600}" type="presParOf" srcId="{0CCD249D-D410-4C9D-A366-EEAC492FDE72}" destId="{19D1CD8D-DA77-4401-8C9C-E6A79D720408}" srcOrd="0" destOrd="0" presId="urn:microsoft.com/office/officeart/2005/8/layout/hierarchy3"/>
    <dgm:cxn modelId="{F12DDE47-94AE-4298-BEFB-F52DC06B9A90}" type="presParOf" srcId="{0CCD249D-D410-4C9D-A366-EEAC492FDE72}" destId="{B9370ADD-845D-4166-8942-8FB160896D62}" srcOrd="1" destOrd="0" presId="urn:microsoft.com/office/officeart/2005/8/layout/hierarchy3"/>
    <dgm:cxn modelId="{E361284B-E13A-40BA-ACC4-0E5BD4396FAE}" type="presParOf" srcId="{40B68C58-C343-4992-8DFC-8CBD7DE42C6C}" destId="{305E21A5-CF8E-4690-B14F-631596FDDE8C}" srcOrd="1" destOrd="0" presId="urn:microsoft.com/office/officeart/2005/8/layout/hierarchy3"/>
    <dgm:cxn modelId="{F098084B-E43E-4E4B-A36B-4895AFF8D974}" type="presParOf" srcId="{305E21A5-CF8E-4690-B14F-631596FDDE8C}" destId="{EBBC12E9-7B4A-4E76-BCDC-495ED33BBE36}" srcOrd="0" destOrd="0" presId="urn:microsoft.com/office/officeart/2005/8/layout/hierarchy3"/>
    <dgm:cxn modelId="{110EC618-6B55-464D-ACCF-1F0C87027BDA}" type="presParOf" srcId="{305E21A5-CF8E-4690-B14F-631596FDDE8C}" destId="{041506D2-FEA7-4A8A-8A88-1520DF975B25}" srcOrd="1" destOrd="0" presId="urn:microsoft.com/office/officeart/2005/8/layout/hierarchy3"/>
    <dgm:cxn modelId="{F9DB63C8-C0FD-4E6D-97AA-EE779C965417}" type="presParOf" srcId="{305E21A5-CF8E-4690-B14F-631596FDDE8C}" destId="{27CAFD64-9804-4406-B5CF-E717531D6E0E}" srcOrd="2" destOrd="0" presId="urn:microsoft.com/office/officeart/2005/8/layout/hierarchy3"/>
    <dgm:cxn modelId="{A83C83E6-0E8D-405E-AF47-B7C16C1DEE5C}" type="presParOf" srcId="{305E21A5-CF8E-4690-B14F-631596FDDE8C}" destId="{A342BD1A-A3DC-44C2-A1AC-83528B10555E}" srcOrd="3" destOrd="0" presId="urn:microsoft.com/office/officeart/2005/8/layout/hierarchy3"/>
    <dgm:cxn modelId="{AF133876-3E53-4DE6-B8F4-4F6149AEC6BF}" type="presParOf" srcId="{FE9F5111-85BC-4C46-9FB6-0E69D6BF7F0F}" destId="{E12DCB6E-A500-442D-8F30-42FC960C0E5F}" srcOrd="1" destOrd="0" presId="urn:microsoft.com/office/officeart/2005/8/layout/hierarchy3"/>
    <dgm:cxn modelId="{7FCB1517-C148-4D50-8A8D-845684EC300C}" type="presParOf" srcId="{E12DCB6E-A500-442D-8F30-42FC960C0E5F}" destId="{EF1676BD-AFB6-48D1-97AB-85F8736CFC12}" srcOrd="0" destOrd="0" presId="urn:microsoft.com/office/officeart/2005/8/layout/hierarchy3"/>
    <dgm:cxn modelId="{8331A57C-4884-40C2-B15E-9B9CF0155510}" type="presParOf" srcId="{EF1676BD-AFB6-48D1-97AB-85F8736CFC12}" destId="{A63147FD-E006-419A-8238-AC61158ADB56}" srcOrd="0" destOrd="0" presId="urn:microsoft.com/office/officeart/2005/8/layout/hierarchy3"/>
    <dgm:cxn modelId="{CA2643D5-9934-4EF9-B715-1617580C18E5}" type="presParOf" srcId="{EF1676BD-AFB6-48D1-97AB-85F8736CFC12}" destId="{218BD9DA-9760-4EC4-B5F2-BBFF81DD1272}" srcOrd="1" destOrd="0" presId="urn:microsoft.com/office/officeart/2005/8/layout/hierarchy3"/>
    <dgm:cxn modelId="{B26B5E2B-6D4B-4D4F-828C-35E87DDB274C}" type="presParOf" srcId="{E12DCB6E-A500-442D-8F30-42FC960C0E5F}" destId="{185C222F-F90B-427B-9A17-DE675E7C79E9}" srcOrd="1" destOrd="0" presId="urn:microsoft.com/office/officeart/2005/8/layout/hierarchy3"/>
    <dgm:cxn modelId="{02601078-FA7B-4A29-B216-5BD5553C5DC6}" type="presParOf" srcId="{185C222F-F90B-427B-9A17-DE675E7C79E9}" destId="{1F776AC8-5659-4872-A6A7-1D5526310F4E}" srcOrd="0" destOrd="0" presId="urn:microsoft.com/office/officeart/2005/8/layout/hierarchy3"/>
    <dgm:cxn modelId="{071832E0-1189-450B-BE37-44722526D220}" type="presParOf" srcId="{185C222F-F90B-427B-9A17-DE675E7C79E9}" destId="{5F3729FF-2C93-4955-833F-41D4421CF45D}" srcOrd="1" destOrd="0" presId="urn:microsoft.com/office/officeart/2005/8/layout/hierarchy3"/>
    <dgm:cxn modelId="{B08612C3-0607-457D-AE6B-47DB86BEEFE8}" type="presParOf" srcId="{185C222F-F90B-427B-9A17-DE675E7C79E9}" destId="{84C8F25F-7D4C-4868-875C-4D2E6557DD1A}" srcOrd="2" destOrd="0" presId="urn:microsoft.com/office/officeart/2005/8/layout/hierarchy3"/>
    <dgm:cxn modelId="{B7BDDDAE-7CAC-4B84-B55E-ED03D3800EC0}" type="presParOf" srcId="{185C222F-F90B-427B-9A17-DE675E7C79E9}" destId="{BBBF8483-706D-43F7-B77C-8D608502FF33}" srcOrd="3" destOrd="0" presId="urn:microsoft.com/office/officeart/2005/8/layout/hierarchy3"/>
    <dgm:cxn modelId="{FD9E8010-91E9-4F81-83A5-8FFC64A26166}" type="presParOf" srcId="{FE9F5111-85BC-4C46-9FB6-0E69D6BF7F0F}" destId="{4D7DD88A-C345-41CA-88AF-26A28D0D048D}" srcOrd="2" destOrd="0" presId="urn:microsoft.com/office/officeart/2005/8/layout/hierarchy3"/>
    <dgm:cxn modelId="{03849AB8-D685-4344-8AC4-B1E34671F971}" type="presParOf" srcId="{4D7DD88A-C345-41CA-88AF-26A28D0D048D}" destId="{1C17D0D1-FBD6-427B-9B29-DA7D06688F4A}" srcOrd="0" destOrd="0" presId="urn:microsoft.com/office/officeart/2005/8/layout/hierarchy3"/>
    <dgm:cxn modelId="{9403EC59-DF84-40C7-8C33-1ACFD9C15EA6}" type="presParOf" srcId="{1C17D0D1-FBD6-427B-9B29-DA7D06688F4A}" destId="{9B736606-DE23-4EDC-804E-D939AF6E6AB2}" srcOrd="0" destOrd="0" presId="urn:microsoft.com/office/officeart/2005/8/layout/hierarchy3"/>
    <dgm:cxn modelId="{8DE8BF14-573B-4A42-9EB9-D5F6B6825DEE}" type="presParOf" srcId="{1C17D0D1-FBD6-427B-9B29-DA7D06688F4A}" destId="{0DC58B46-81FF-4B5C-BE41-2E2A6EA1B07F}" srcOrd="1" destOrd="0" presId="urn:microsoft.com/office/officeart/2005/8/layout/hierarchy3"/>
    <dgm:cxn modelId="{8AAC00FB-BD6C-43D2-AB3A-7132A2017D9B}" type="presParOf" srcId="{4D7DD88A-C345-41CA-88AF-26A28D0D048D}" destId="{1DFB3A53-F724-42C7-93FE-A26D3307E520}" srcOrd="1" destOrd="0" presId="urn:microsoft.com/office/officeart/2005/8/layout/hierarchy3"/>
    <dgm:cxn modelId="{D250350A-51E9-4654-9A55-DA47BAF4AF64}" type="presParOf" srcId="{1DFB3A53-F724-42C7-93FE-A26D3307E520}" destId="{712DBE0E-8FC7-4E1B-91E1-E5CDD9141812}" srcOrd="0" destOrd="0" presId="urn:microsoft.com/office/officeart/2005/8/layout/hierarchy3"/>
    <dgm:cxn modelId="{B9286788-1E2F-4CFD-AA4F-2F7DDFD114D2}" type="presParOf" srcId="{1DFB3A53-F724-42C7-93FE-A26D3307E520}" destId="{721C7AF1-811F-4EE5-B179-EB2D86D93C97}" srcOrd="1" destOrd="0" presId="urn:microsoft.com/office/officeart/2005/8/layout/hierarchy3"/>
    <dgm:cxn modelId="{2FB2D70F-20AE-4D54-802E-DFF9FC0EAB6E}" type="presParOf" srcId="{1DFB3A53-F724-42C7-93FE-A26D3307E520}" destId="{FC8B4E93-C06F-47CD-8F97-A28E0AA5FE1D}" srcOrd="2" destOrd="0" presId="urn:microsoft.com/office/officeart/2005/8/layout/hierarchy3"/>
    <dgm:cxn modelId="{20C262A1-DE36-4CD8-91D0-719195B8CF7F}" type="presParOf" srcId="{1DFB3A53-F724-42C7-93FE-A26D3307E520}" destId="{49A7E712-D08B-47CD-A420-18CD367B0678}" srcOrd="3" destOrd="0" presId="urn:microsoft.com/office/officeart/2005/8/layout/hierarchy3"/>
    <dgm:cxn modelId="{D14990EB-5562-46F1-9D0E-B1918F35FDB2}" type="presParOf" srcId="{FE9F5111-85BC-4C46-9FB6-0E69D6BF7F0F}" destId="{2F7E9F4E-86F7-4D59-861D-3C1D2F65EEA8}" srcOrd="3" destOrd="0" presId="urn:microsoft.com/office/officeart/2005/8/layout/hierarchy3"/>
    <dgm:cxn modelId="{135C7758-23D2-4836-8DCD-5B64F4C83B6F}" type="presParOf" srcId="{2F7E9F4E-86F7-4D59-861D-3C1D2F65EEA8}" destId="{40531E43-DB99-42CE-9765-F90B09936E74}" srcOrd="0" destOrd="0" presId="urn:microsoft.com/office/officeart/2005/8/layout/hierarchy3"/>
    <dgm:cxn modelId="{9E198BEA-5B02-421C-AFA3-38249BB66A5B}" type="presParOf" srcId="{40531E43-DB99-42CE-9765-F90B09936E74}" destId="{0E87C480-79E6-40F2-AF0D-BD0E4A785793}" srcOrd="0" destOrd="0" presId="urn:microsoft.com/office/officeart/2005/8/layout/hierarchy3"/>
    <dgm:cxn modelId="{3C6A8E31-0447-4380-9F2C-093AC2C83D9B}" type="presParOf" srcId="{40531E43-DB99-42CE-9765-F90B09936E74}" destId="{12C6541E-5322-4CA9-8A4F-DE50D0D063F4}" srcOrd="1" destOrd="0" presId="urn:microsoft.com/office/officeart/2005/8/layout/hierarchy3"/>
    <dgm:cxn modelId="{44F5156D-ED63-40ED-8E08-FF19F1C52A42}" type="presParOf" srcId="{2F7E9F4E-86F7-4D59-861D-3C1D2F65EEA8}" destId="{501BA157-D4DD-4996-B76D-AC8A201CA0FD}" srcOrd="1" destOrd="0" presId="urn:microsoft.com/office/officeart/2005/8/layout/hierarchy3"/>
    <dgm:cxn modelId="{00585B25-07B4-4498-962D-CC2DA7AE1E50}" type="presParOf" srcId="{501BA157-D4DD-4996-B76D-AC8A201CA0FD}" destId="{D001F53D-3E10-4898-8532-B145FCEAAFC0}" srcOrd="0" destOrd="0" presId="urn:microsoft.com/office/officeart/2005/8/layout/hierarchy3"/>
    <dgm:cxn modelId="{10F8F1A0-E956-4764-BDB4-23270BDCE580}" type="presParOf" srcId="{501BA157-D4DD-4996-B76D-AC8A201CA0FD}" destId="{2BB9D3C0-8684-416F-A8D9-F2603821049F}" srcOrd="1" destOrd="0" presId="urn:microsoft.com/office/officeart/2005/8/layout/hierarchy3"/>
    <dgm:cxn modelId="{BC24662F-F924-4508-BE82-653A3611FFA9}" type="presParOf" srcId="{501BA157-D4DD-4996-B76D-AC8A201CA0FD}" destId="{63A0D536-E54D-4381-933D-B7CAF377684D}" srcOrd="2" destOrd="0" presId="urn:microsoft.com/office/officeart/2005/8/layout/hierarchy3"/>
    <dgm:cxn modelId="{BF81C5D6-75F6-443E-B0A7-27695172F76D}" type="presParOf" srcId="{501BA157-D4DD-4996-B76D-AC8A201CA0FD}" destId="{EC6E5506-A52F-4489-B014-A1C06D2B4846}"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962E18-FE86-4F79-8B49-8E2547B4FE15}" type="doc">
      <dgm:prSet loTypeId="urn:microsoft.com/office/officeart/2018/5/layout/IconLeafLabelList" loCatId="icon" qsTypeId="urn:microsoft.com/office/officeart/2005/8/quickstyle/simple4" qsCatId="simple" csTypeId="urn:microsoft.com/office/officeart/2018/5/colors/Iconchunking_neutralicon_accent0_3" csCatId="mainScheme" phldr="1"/>
      <dgm:spPr/>
      <dgm:t>
        <a:bodyPr/>
        <a:lstStyle/>
        <a:p>
          <a:endParaRPr lang="en-US"/>
        </a:p>
      </dgm:t>
    </dgm:pt>
    <dgm:pt modelId="{36E8F85F-08C0-4A36-8403-B7D3F84DBAFD}">
      <dgm:prSet/>
      <dgm:spPr/>
      <dgm:t>
        <a:bodyPr/>
        <a:lstStyle/>
        <a:p>
          <a:pPr>
            <a:lnSpc>
              <a:spcPct val="100000"/>
            </a:lnSpc>
            <a:defRPr cap="all"/>
          </a:pPr>
          <a:r>
            <a:rPr lang="en-US"/>
            <a:t>Questions?</a:t>
          </a:r>
        </a:p>
      </dgm:t>
    </dgm:pt>
    <dgm:pt modelId="{849AD4CE-F663-4316-B99A-E2B599CE6139}" type="parTrans" cxnId="{07849A7B-2055-4D8E-B3AC-4AC639778B07}">
      <dgm:prSet/>
      <dgm:spPr/>
      <dgm:t>
        <a:bodyPr/>
        <a:lstStyle/>
        <a:p>
          <a:endParaRPr lang="en-US"/>
        </a:p>
      </dgm:t>
    </dgm:pt>
    <dgm:pt modelId="{964EEF1D-4267-4ADB-85A9-AC5B870EFB06}" type="sibTrans" cxnId="{07849A7B-2055-4D8E-B3AC-4AC639778B07}">
      <dgm:prSet/>
      <dgm:spPr/>
      <dgm:t>
        <a:bodyPr/>
        <a:lstStyle/>
        <a:p>
          <a:endParaRPr lang="en-US"/>
        </a:p>
      </dgm:t>
    </dgm:pt>
    <dgm:pt modelId="{0A3BB156-88E8-4CF5-B9B3-022BDAC77D9A}">
      <dgm:prSet/>
      <dgm:spPr/>
      <dgm:t>
        <a:bodyPr/>
        <a:lstStyle/>
        <a:p>
          <a:pPr>
            <a:lnSpc>
              <a:spcPct val="100000"/>
            </a:lnSpc>
            <a:defRPr cap="all"/>
          </a:pPr>
          <a:r>
            <a:rPr lang="en-US"/>
            <a:t>Thoughts?</a:t>
          </a:r>
        </a:p>
      </dgm:t>
    </dgm:pt>
    <dgm:pt modelId="{9B40CC7D-313A-4829-B29D-B6042B8B7D6C}" type="parTrans" cxnId="{53E3CF5C-9F04-447F-B1A7-E31D96F4978E}">
      <dgm:prSet/>
      <dgm:spPr/>
      <dgm:t>
        <a:bodyPr/>
        <a:lstStyle/>
        <a:p>
          <a:endParaRPr lang="en-US"/>
        </a:p>
      </dgm:t>
    </dgm:pt>
    <dgm:pt modelId="{4CD25736-873C-4722-8A7B-085D476898FB}" type="sibTrans" cxnId="{53E3CF5C-9F04-447F-B1A7-E31D96F4978E}">
      <dgm:prSet/>
      <dgm:spPr/>
      <dgm:t>
        <a:bodyPr/>
        <a:lstStyle/>
        <a:p>
          <a:endParaRPr lang="en-US"/>
        </a:p>
      </dgm:t>
    </dgm:pt>
    <dgm:pt modelId="{0FA00A33-D983-406B-B797-5CBB27982A69}">
      <dgm:prSet/>
      <dgm:spPr/>
      <dgm:t>
        <a:bodyPr/>
        <a:lstStyle/>
        <a:p>
          <a:pPr>
            <a:lnSpc>
              <a:spcPct val="100000"/>
            </a:lnSpc>
            <a:defRPr cap="all"/>
          </a:pPr>
          <a:r>
            <a:rPr lang="en-US"/>
            <a:t>Recommendations?</a:t>
          </a:r>
        </a:p>
      </dgm:t>
    </dgm:pt>
    <dgm:pt modelId="{5E407355-D5CB-49DD-9B6B-0744527CC1CA}" type="parTrans" cxnId="{FF3A6A3F-2E0D-4CB9-AA81-1B4E15A3C798}">
      <dgm:prSet/>
      <dgm:spPr/>
      <dgm:t>
        <a:bodyPr/>
        <a:lstStyle/>
        <a:p>
          <a:endParaRPr lang="en-US"/>
        </a:p>
      </dgm:t>
    </dgm:pt>
    <dgm:pt modelId="{6C25EBBA-E6E3-4DED-9BFD-6A29E20473EB}" type="sibTrans" cxnId="{FF3A6A3F-2E0D-4CB9-AA81-1B4E15A3C798}">
      <dgm:prSet/>
      <dgm:spPr/>
      <dgm:t>
        <a:bodyPr/>
        <a:lstStyle/>
        <a:p>
          <a:endParaRPr lang="en-US"/>
        </a:p>
      </dgm:t>
    </dgm:pt>
    <dgm:pt modelId="{34C4F0E7-0000-49C7-973E-FEB168E856A5}" type="pres">
      <dgm:prSet presAssocID="{B8962E18-FE86-4F79-8B49-8E2547B4FE15}" presName="root" presStyleCnt="0">
        <dgm:presLayoutVars>
          <dgm:dir/>
          <dgm:resizeHandles val="exact"/>
        </dgm:presLayoutVars>
      </dgm:prSet>
      <dgm:spPr/>
    </dgm:pt>
    <dgm:pt modelId="{F29E15BC-33DB-49A9-95DA-3EE800FDB4AB}" type="pres">
      <dgm:prSet presAssocID="{36E8F85F-08C0-4A36-8403-B7D3F84DBAFD}" presName="compNode" presStyleCnt="0"/>
      <dgm:spPr/>
    </dgm:pt>
    <dgm:pt modelId="{2A138E40-5796-4E5A-9C6E-11E64BF94762}" type="pres">
      <dgm:prSet presAssocID="{36E8F85F-08C0-4A36-8403-B7D3F84DBAFD}" presName="iconBgRect" presStyleLbl="bgShp" presStyleIdx="0" presStyleCnt="3"/>
      <dgm:spPr>
        <a:prstGeom prst="round2DiagRect">
          <a:avLst>
            <a:gd name="adj1" fmla="val 29727"/>
            <a:gd name="adj2" fmla="val 0"/>
          </a:avLst>
        </a:prstGeom>
      </dgm:spPr>
    </dgm:pt>
    <dgm:pt modelId="{5523E39F-415D-4580-9F2F-FD862AA86839}" type="pres">
      <dgm:prSet presAssocID="{36E8F85F-08C0-4A36-8403-B7D3F84DBAF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A7B53F4D-2915-4DD8-94B7-B9DE6B8E42CB}" type="pres">
      <dgm:prSet presAssocID="{36E8F85F-08C0-4A36-8403-B7D3F84DBAFD}" presName="spaceRect" presStyleCnt="0"/>
      <dgm:spPr/>
    </dgm:pt>
    <dgm:pt modelId="{6BE25A9A-D5F5-4CAB-9A96-2412019A1D3C}" type="pres">
      <dgm:prSet presAssocID="{36E8F85F-08C0-4A36-8403-B7D3F84DBAFD}" presName="textRect" presStyleLbl="revTx" presStyleIdx="0" presStyleCnt="3">
        <dgm:presLayoutVars>
          <dgm:chMax val="1"/>
          <dgm:chPref val="1"/>
        </dgm:presLayoutVars>
      </dgm:prSet>
      <dgm:spPr/>
    </dgm:pt>
    <dgm:pt modelId="{BF76D67B-3456-4A35-91BC-5BC2A7E5F690}" type="pres">
      <dgm:prSet presAssocID="{964EEF1D-4267-4ADB-85A9-AC5B870EFB06}" presName="sibTrans" presStyleCnt="0"/>
      <dgm:spPr/>
    </dgm:pt>
    <dgm:pt modelId="{04DD5706-36A1-4D11-8466-998B32E6BC76}" type="pres">
      <dgm:prSet presAssocID="{0A3BB156-88E8-4CF5-B9B3-022BDAC77D9A}" presName="compNode" presStyleCnt="0"/>
      <dgm:spPr/>
    </dgm:pt>
    <dgm:pt modelId="{552BB31F-C49D-4C61-9813-7F2A8350CDB5}" type="pres">
      <dgm:prSet presAssocID="{0A3BB156-88E8-4CF5-B9B3-022BDAC77D9A}" presName="iconBgRect" presStyleLbl="bgShp" presStyleIdx="1" presStyleCnt="3"/>
      <dgm:spPr>
        <a:prstGeom prst="round2DiagRect">
          <a:avLst>
            <a:gd name="adj1" fmla="val 29727"/>
            <a:gd name="adj2" fmla="val 0"/>
          </a:avLst>
        </a:prstGeom>
      </dgm:spPr>
    </dgm:pt>
    <dgm:pt modelId="{2D9068A3-14F6-4E6E-ADCC-1B9290B99FAC}" type="pres">
      <dgm:prSet presAssocID="{0A3BB156-88E8-4CF5-B9B3-022BDAC77D9A}" presName="iconRect" presStyleLbl="node1" presStyleIdx="1" presStyleCnt="3" custLinFactNeighborY="-390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ought bubble"/>
        </a:ext>
      </dgm:extLst>
    </dgm:pt>
    <dgm:pt modelId="{A550F0A1-A2A3-476D-A558-3749A875A4FD}" type="pres">
      <dgm:prSet presAssocID="{0A3BB156-88E8-4CF5-B9B3-022BDAC77D9A}" presName="spaceRect" presStyleCnt="0"/>
      <dgm:spPr/>
    </dgm:pt>
    <dgm:pt modelId="{2BD4400C-802B-4DDC-AAD4-030D108BD6D1}" type="pres">
      <dgm:prSet presAssocID="{0A3BB156-88E8-4CF5-B9B3-022BDAC77D9A}" presName="textRect" presStyleLbl="revTx" presStyleIdx="1" presStyleCnt="3">
        <dgm:presLayoutVars>
          <dgm:chMax val="1"/>
          <dgm:chPref val="1"/>
        </dgm:presLayoutVars>
      </dgm:prSet>
      <dgm:spPr/>
    </dgm:pt>
    <dgm:pt modelId="{6B7B1665-0261-4160-AAE7-AB92B9085490}" type="pres">
      <dgm:prSet presAssocID="{4CD25736-873C-4722-8A7B-085D476898FB}" presName="sibTrans" presStyleCnt="0"/>
      <dgm:spPr/>
    </dgm:pt>
    <dgm:pt modelId="{91D88A54-7C99-4244-8E9E-CA4543272B6E}" type="pres">
      <dgm:prSet presAssocID="{0FA00A33-D983-406B-B797-5CBB27982A69}" presName="compNode" presStyleCnt="0"/>
      <dgm:spPr/>
    </dgm:pt>
    <dgm:pt modelId="{56523E6F-2C27-4EC1-AF38-5C6DADA33CE3}" type="pres">
      <dgm:prSet presAssocID="{0FA00A33-D983-406B-B797-5CBB27982A69}" presName="iconBgRect" presStyleLbl="bgShp" presStyleIdx="2" presStyleCnt="3"/>
      <dgm:spPr>
        <a:prstGeom prst="round2DiagRect">
          <a:avLst>
            <a:gd name="adj1" fmla="val 29727"/>
            <a:gd name="adj2" fmla="val 0"/>
          </a:avLst>
        </a:prstGeom>
      </dgm:spPr>
    </dgm:pt>
    <dgm:pt modelId="{025121D0-24ED-4316-92ED-802EDF10234C}" type="pres">
      <dgm:prSet presAssocID="{0FA00A33-D983-406B-B797-5CBB27982A6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bulb"/>
        </a:ext>
      </dgm:extLst>
    </dgm:pt>
    <dgm:pt modelId="{12D89A10-2285-4E5A-8C9F-C0469B9383EA}" type="pres">
      <dgm:prSet presAssocID="{0FA00A33-D983-406B-B797-5CBB27982A69}" presName="spaceRect" presStyleCnt="0"/>
      <dgm:spPr/>
    </dgm:pt>
    <dgm:pt modelId="{2C51B7A8-2755-43C2-BC4B-08B940A9DD21}" type="pres">
      <dgm:prSet presAssocID="{0FA00A33-D983-406B-B797-5CBB27982A69}" presName="textRect" presStyleLbl="revTx" presStyleIdx="2" presStyleCnt="3">
        <dgm:presLayoutVars>
          <dgm:chMax val="1"/>
          <dgm:chPref val="1"/>
        </dgm:presLayoutVars>
      </dgm:prSet>
      <dgm:spPr/>
    </dgm:pt>
  </dgm:ptLst>
  <dgm:cxnLst>
    <dgm:cxn modelId="{13335637-BAB1-4C5D-955B-89451750D31E}" type="presOf" srcId="{0A3BB156-88E8-4CF5-B9B3-022BDAC77D9A}" destId="{2BD4400C-802B-4DDC-AAD4-030D108BD6D1}" srcOrd="0" destOrd="0" presId="urn:microsoft.com/office/officeart/2018/5/layout/IconLeafLabelList"/>
    <dgm:cxn modelId="{FF3A6A3F-2E0D-4CB9-AA81-1B4E15A3C798}" srcId="{B8962E18-FE86-4F79-8B49-8E2547B4FE15}" destId="{0FA00A33-D983-406B-B797-5CBB27982A69}" srcOrd="2" destOrd="0" parTransId="{5E407355-D5CB-49DD-9B6B-0744527CC1CA}" sibTransId="{6C25EBBA-E6E3-4DED-9BFD-6A29E20473EB}"/>
    <dgm:cxn modelId="{53E3CF5C-9F04-447F-B1A7-E31D96F4978E}" srcId="{B8962E18-FE86-4F79-8B49-8E2547B4FE15}" destId="{0A3BB156-88E8-4CF5-B9B3-022BDAC77D9A}" srcOrd="1" destOrd="0" parTransId="{9B40CC7D-313A-4829-B29D-B6042B8B7D6C}" sibTransId="{4CD25736-873C-4722-8A7B-085D476898FB}"/>
    <dgm:cxn modelId="{07849A7B-2055-4D8E-B3AC-4AC639778B07}" srcId="{B8962E18-FE86-4F79-8B49-8E2547B4FE15}" destId="{36E8F85F-08C0-4A36-8403-B7D3F84DBAFD}" srcOrd="0" destOrd="0" parTransId="{849AD4CE-F663-4316-B99A-E2B599CE6139}" sibTransId="{964EEF1D-4267-4ADB-85A9-AC5B870EFB06}"/>
    <dgm:cxn modelId="{E47E16C8-15C5-42D2-A15B-5C899AC51DC9}" type="presOf" srcId="{B8962E18-FE86-4F79-8B49-8E2547B4FE15}" destId="{34C4F0E7-0000-49C7-973E-FEB168E856A5}" srcOrd="0" destOrd="0" presId="urn:microsoft.com/office/officeart/2018/5/layout/IconLeafLabelList"/>
    <dgm:cxn modelId="{884083CC-8380-4816-B76C-A52500E0BA39}" type="presOf" srcId="{0FA00A33-D983-406B-B797-5CBB27982A69}" destId="{2C51B7A8-2755-43C2-BC4B-08B940A9DD21}" srcOrd="0" destOrd="0" presId="urn:microsoft.com/office/officeart/2018/5/layout/IconLeafLabelList"/>
    <dgm:cxn modelId="{CC4D83DC-41C0-48B3-8FB9-1DBAE3CA5E1E}" type="presOf" srcId="{36E8F85F-08C0-4A36-8403-B7D3F84DBAFD}" destId="{6BE25A9A-D5F5-4CAB-9A96-2412019A1D3C}" srcOrd="0" destOrd="0" presId="urn:microsoft.com/office/officeart/2018/5/layout/IconLeafLabelList"/>
    <dgm:cxn modelId="{1D46CF61-C77F-4220-8F88-05889226E8DA}" type="presParOf" srcId="{34C4F0E7-0000-49C7-973E-FEB168E856A5}" destId="{F29E15BC-33DB-49A9-95DA-3EE800FDB4AB}" srcOrd="0" destOrd="0" presId="urn:microsoft.com/office/officeart/2018/5/layout/IconLeafLabelList"/>
    <dgm:cxn modelId="{0EFE014E-446F-4F70-B933-0150B311C08B}" type="presParOf" srcId="{F29E15BC-33DB-49A9-95DA-3EE800FDB4AB}" destId="{2A138E40-5796-4E5A-9C6E-11E64BF94762}" srcOrd="0" destOrd="0" presId="urn:microsoft.com/office/officeart/2018/5/layout/IconLeafLabelList"/>
    <dgm:cxn modelId="{21EB0C9D-DCAA-4154-8E36-4E6EE78E4468}" type="presParOf" srcId="{F29E15BC-33DB-49A9-95DA-3EE800FDB4AB}" destId="{5523E39F-415D-4580-9F2F-FD862AA86839}" srcOrd="1" destOrd="0" presId="urn:microsoft.com/office/officeart/2018/5/layout/IconLeafLabelList"/>
    <dgm:cxn modelId="{FED7DC38-EB6D-4E4E-BF98-C11DA287F0A7}" type="presParOf" srcId="{F29E15BC-33DB-49A9-95DA-3EE800FDB4AB}" destId="{A7B53F4D-2915-4DD8-94B7-B9DE6B8E42CB}" srcOrd="2" destOrd="0" presId="urn:microsoft.com/office/officeart/2018/5/layout/IconLeafLabelList"/>
    <dgm:cxn modelId="{1588545C-D404-4A18-82B2-EFB2D352224A}" type="presParOf" srcId="{F29E15BC-33DB-49A9-95DA-3EE800FDB4AB}" destId="{6BE25A9A-D5F5-4CAB-9A96-2412019A1D3C}" srcOrd="3" destOrd="0" presId="urn:microsoft.com/office/officeart/2018/5/layout/IconLeafLabelList"/>
    <dgm:cxn modelId="{B7135B41-AAD8-462E-BCB3-D96934784083}" type="presParOf" srcId="{34C4F0E7-0000-49C7-973E-FEB168E856A5}" destId="{BF76D67B-3456-4A35-91BC-5BC2A7E5F690}" srcOrd="1" destOrd="0" presId="urn:microsoft.com/office/officeart/2018/5/layout/IconLeafLabelList"/>
    <dgm:cxn modelId="{89E4D494-A7C8-48AF-BF48-AA5EAF835565}" type="presParOf" srcId="{34C4F0E7-0000-49C7-973E-FEB168E856A5}" destId="{04DD5706-36A1-4D11-8466-998B32E6BC76}" srcOrd="2" destOrd="0" presId="urn:microsoft.com/office/officeart/2018/5/layout/IconLeafLabelList"/>
    <dgm:cxn modelId="{CF0A0AEC-5236-4D7E-9752-9B0E207811CD}" type="presParOf" srcId="{04DD5706-36A1-4D11-8466-998B32E6BC76}" destId="{552BB31F-C49D-4C61-9813-7F2A8350CDB5}" srcOrd="0" destOrd="0" presId="urn:microsoft.com/office/officeart/2018/5/layout/IconLeafLabelList"/>
    <dgm:cxn modelId="{E7E897D7-6A7C-47A9-812B-96ECE1D67707}" type="presParOf" srcId="{04DD5706-36A1-4D11-8466-998B32E6BC76}" destId="{2D9068A3-14F6-4E6E-ADCC-1B9290B99FAC}" srcOrd="1" destOrd="0" presId="urn:microsoft.com/office/officeart/2018/5/layout/IconLeafLabelList"/>
    <dgm:cxn modelId="{4062F9BC-D869-4001-9CA7-D2C80BCA4C31}" type="presParOf" srcId="{04DD5706-36A1-4D11-8466-998B32E6BC76}" destId="{A550F0A1-A2A3-476D-A558-3749A875A4FD}" srcOrd="2" destOrd="0" presId="urn:microsoft.com/office/officeart/2018/5/layout/IconLeafLabelList"/>
    <dgm:cxn modelId="{E33E4B49-EC66-4B22-97E5-55C818235909}" type="presParOf" srcId="{04DD5706-36A1-4D11-8466-998B32E6BC76}" destId="{2BD4400C-802B-4DDC-AAD4-030D108BD6D1}" srcOrd="3" destOrd="0" presId="urn:microsoft.com/office/officeart/2018/5/layout/IconLeafLabelList"/>
    <dgm:cxn modelId="{7CDE017B-7E04-4EC3-AE39-1724AB848F7C}" type="presParOf" srcId="{34C4F0E7-0000-49C7-973E-FEB168E856A5}" destId="{6B7B1665-0261-4160-AAE7-AB92B9085490}" srcOrd="3" destOrd="0" presId="urn:microsoft.com/office/officeart/2018/5/layout/IconLeafLabelList"/>
    <dgm:cxn modelId="{102B3573-39B3-43A7-9432-6A02059D3714}" type="presParOf" srcId="{34C4F0E7-0000-49C7-973E-FEB168E856A5}" destId="{91D88A54-7C99-4244-8E9E-CA4543272B6E}" srcOrd="4" destOrd="0" presId="urn:microsoft.com/office/officeart/2018/5/layout/IconLeafLabelList"/>
    <dgm:cxn modelId="{619609C5-24D0-4DB5-A5CB-D4991056CA09}" type="presParOf" srcId="{91D88A54-7C99-4244-8E9E-CA4543272B6E}" destId="{56523E6F-2C27-4EC1-AF38-5C6DADA33CE3}" srcOrd="0" destOrd="0" presId="urn:microsoft.com/office/officeart/2018/5/layout/IconLeafLabelList"/>
    <dgm:cxn modelId="{50399C2B-2CF9-464E-AED3-12893A68FCB1}" type="presParOf" srcId="{91D88A54-7C99-4244-8E9E-CA4543272B6E}" destId="{025121D0-24ED-4316-92ED-802EDF10234C}" srcOrd="1" destOrd="0" presId="urn:microsoft.com/office/officeart/2018/5/layout/IconLeafLabelList"/>
    <dgm:cxn modelId="{831A65A8-5A33-421C-A322-A92FC78982C1}" type="presParOf" srcId="{91D88A54-7C99-4244-8E9E-CA4543272B6E}" destId="{12D89A10-2285-4E5A-8C9F-C0469B9383EA}" srcOrd="2" destOrd="0" presId="urn:microsoft.com/office/officeart/2018/5/layout/IconLeafLabelList"/>
    <dgm:cxn modelId="{FBFF2645-E2FD-46FA-9751-01390810E016}" type="presParOf" srcId="{91D88A54-7C99-4244-8E9E-CA4543272B6E}" destId="{2C51B7A8-2755-43C2-BC4B-08B940A9DD2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5B5A8-A8A6-4A6F-BC61-94A5DDF73093}">
      <dsp:nvSpPr>
        <dsp:cNvPr id="0" name=""/>
        <dsp:cNvSpPr/>
      </dsp:nvSpPr>
      <dsp:spPr>
        <a:xfrm>
          <a:off x="5482" y="192575"/>
          <a:ext cx="3645544" cy="11880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Trustless</a:t>
          </a:r>
        </a:p>
      </dsp:txBody>
      <dsp:txXfrm>
        <a:off x="599482" y="192575"/>
        <a:ext cx="2457544" cy="1188000"/>
      </dsp:txXfrm>
    </dsp:sp>
    <dsp:sp modelId="{5567E8E8-D566-41D8-A52F-851373F1A491}">
      <dsp:nvSpPr>
        <dsp:cNvPr id="0" name=""/>
        <dsp:cNvSpPr/>
      </dsp:nvSpPr>
      <dsp:spPr>
        <a:xfrm>
          <a:off x="5482" y="1529075"/>
          <a:ext cx="2916435" cy="262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Everyone can have access to everything…it is already compromised</a:t>
          </a:r>
        </a:p>
      </dsp:txBody>
      <dsp:txXfrm>
        <a:off x="5482" y="1529075"/>
        <a:ext cx="2916435" cy="2629687"/>
      </dsp:txXfrm>
    </dsp:sp>
    <dsp:sp modelId="{CE42FB48-447F-4968-8B0E-FD3197680E62}">
      <dsp:nvSpPr>
        <dsp:cNvPr id="0" name=""/>
        <dsp:cNvSpPr/>
      </dsp:nvSpPr>
      <dsp:spPr>
        <a:xfrm>
          <a:off x="3435027" y="192575"/>
          <a:ext cx="3645544" cy="11880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Secure</a:t>
          </a:r>
        </a:p>
      </dsp:txBody>
      <dsp:txXfrm>
        <a:off x="4029027" y="192575"/>
        <a:ext cx="2457544" cy="1188000"/>
      </dsp:txXfrm>
    </dsp:sp>
    <dsp:sp modelId="{C172E6B8-5FA4-4873-9027-89EC7CB6C62C}">
      <dsp:nvSpPr>
        <dsp:cNvPr id="0" name=""/>
        <dsp:cNvSpPr/>
      </dsp:nvSpPr>
      <dsp:spPr>
        <a:xfrm>
          <a:off x="3435027" y="1529075"/>
          <a:ext cx="2916435" cy="262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Relies on cryptographic mechanisms to make tampering difficult and obvious</a:t>
          </a:r>
        </a:p>
        <a:p>
          <a:pPr marL="228600" lvl="1" indent="-228600" algn="l" defTabSz="977900">
            <a:lnSpc>
              <a:spcPct val="90000"/>
            </a:lnSpc>
            <a:spcBef>
              <a:spcPct val="0"/>
            </a:spcBef>
            <a:spcAft>
              <a:spcPct val="15000"/>
            </a:spcAft>
            <a:buChar char="•"/>
          </a:pPr>
          <a:r>
            <a:rPr lang="en-US" sz="2200" kern="1200" dirty="0"/>
            <a:t>Very hard to create a verification signature</a:t>
          </a:r>
        </a:p>
        <a:p>
          <a:pPr marL="228600" lvl="1" indent="-228600" algn="l" defTabSz="977900">
            <a:lnSpc>
              <a:spcPct val="90000"/>
            </a:lnSpc>
            <a:spcBef>
              <a:spcPct val="0"/>
            </a:spcBef>
            <a:spcAft>
              <a:spcPct val="15000"/>
            </a:spcAft>
            <a:buChar char="•"/>
          </a:pPr>
          <a:r>
            <a:rPr lang="en-US" sz="2200" kern="1200" dirty="0"/>
            <a:t>Very simple to validate a signature</a:t>
          </a:r>
        </a:p>
      </dsp:txBody>
      <dsp:txXfrm>
        <a:off x="3435027" y="1529075"/>
        <a:ext cx="2916435" cy="2629687"/>
      </dsp:txXfrm>
    </dsp:sp>
    <dsp:sp modelId="{41B6C9A8-C39B-49A1-B719-6BC5EA36F0A2}">
      <dsp:nvSpPr>
        <dsp:cNvPr id="0" name=""/>
        <dsp:cNvSpPr/>
      </dsp:nvSpPr>
      <dsp:spPr>
        <a:xfrm>
          <a:off x="6864572" y="192575"/>
          <a:ext cx="3645544" cy="11880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Fault Tolerant</a:t>
          </a:r>
        </a:p>
      </dsp:txBody>
      <dsp:txXfrm>
        <a:off x="7458572" y="192575"/>
        <a:ext cx="2457544" cy="1188000"/>
      </dsp:txXfrm>
    </dsp:sp>
    <dsp:sp modelId="{6AC40660-AA01-49B2-BF2F-D86309CDDCE4}">
      <dsp:nvSpPr>
        <dsp:cNvPr id="0" name=""/>
        <dsp:cNvSpPr/>
      </dsp:nvSpPr>
      <dsp:spPr>
        <a:xfrm>
          <a:off x="6864572" y="1529075"/>
          <a:ext cx="2916435" cy="2629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Many nodes all of which have all the data. Groups of malicious nodes are rejected. </a:t>
          </a:r>
        </a:p>
      </dsp:txBody>
      <dsp:txXfrm>
        <a:off x="6864572" y="1529075"/>
        <a:ext cx="2916435" cy="26296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1FD13-54A2-4D96-B6DA-8D08FFF72AC7}">
      <dsp:nvSpPr>
        <dsp:cNvPr id="0" name=""/>
        <dsp:cNvSpPr/>
      </dsp:nvSpPr>
      <dsp:spPr>
        <a:xfrm>
          <a:off x="3080" y="0"/>
          <a:ext cx="2444055" cy="2586875"/>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ctr" defTabSz="889000">
            <a:lnSpc>
              <a:spcPct val="90000"/>
            </a:lnSpc>
            <a:spcBef>
              <a:spcPct val="0"/>
            </a:spcBef>
            <a:spcAft>
              <a:spcPct val="35000"/>
            </a:spcAft>
            <a:buNone/>
          </a:pPr>
          <a:r>
            <a:rPr lang="en-US" sz="2000" kern="1200" dirty="0"/>
            <a:t>Large DNS Provider</a:t>
          </a:r>
        </a:p>
      </dsp:txBody>
      <dsp:txXfrm>
        <a:off x="3080" y="983012"/>
        <a:ext cx="2444055" cy="1552125"/>
      </dsp:txXfrm>
    </dsp:sp>
    <dsp:sp modelId="{59D38D50-D81F-456B-8B2A-44DF053FBF75}">
      <dsp:nvSpPr>
        <dsp:cNvPr id="0" name=""/>
        <dsp:cNvSpPr/>
      </dsp:nvSpPr>
      <dsp:spPr>
        <a:xfrm>
          <a:off x="837077" y="258687"/>
          <a:ext cx="776062" cy="77606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505" tIns="12700" rIns="60505" bIns="12700" numCol="1" spcCol="1270" anchor="ctr" anchorCtr="0">
          <a:noAutofit/>
        </a:bodyPr>
        <a:lstStyle/>
        <a:p>
          <a:pPr marL="0" lvl="0" indent="0" algn="ctr" defTabSz="1955800">
            <a:lnSpc>
              <a:spcPct val="90000"/>
            </a:lnSpc>
            <a:spcBef>
              <a:spcPct val="0"/>
            </a:spcBef>
            <a:spcAft>
              <a:spcPct val="35000"/>
            </a:spcAft>
            <a:buNone/>
          </a:pPr>
          <a:r>
            <a:rPr lang="en-US" sz="4400" kern="1200"/>
            <a:t>1</a:t>
          </a:r>
          <a:endParaRPr lang="en-US" sz="4400" kern="1200" dirty="0"/>
        </a:p>
      </dsp:txBody>
      <dsp:txXfrm>
        <a:off x="950729" y="372339"/>
        <a:ext cx="548758" cy="548758"/>
      </dsp:txXfrm>
    </dsp:sp>
    <dsp:sp modelId="{DD054F55-617A-4475-9BB9-D056E6C89F3A}">
      <dsp:nvSpPr>
        <dsp:cNvPr id="0" name=""/>
        <dsp:cNvSpPr/>
      </dsp:nvSpPr>
      <dsp:spPr>
        <a:xfrm>
          <a:off x="3080" y="2586804"/>
          <a:ext cx="244405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AB51CB-91AF-4353-9B0A-5E9A1A0BE2A7}">
      <dsp:nvSpPr>
        <dsp:cNvPr id="0" name=""/>
        <dsp:cNvSpPr/>
      </dsp:nvSpPr>
      <dsp:spPr>
        <a:xfrm>
          <a:off x="2691541" y="0"/>
          <a:ext cx="2444055" cy="2586875"/>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ctr" defTabSz="889000">
            <a:lnSpc>
              <a:spcPct val="90000"/>
            </a:lnSpc>
            <a:spcBef>
              <a:spcPct val="0"/>
            </a:spcBef>
            <a:spcAft>
              <a:spcPct val="35000"/>
            </a:spcAft>
            <a:buNone/>
          </a:pPr>
          <a:r>
            <a:rPr lang="en-US" sz="2000" kern="1200" dirty="0"/>
            <a:t>Single Point of Failure</a:t>
          </a:r>
        </a:p>
      </dsp:txBody>
      <dsp:txXfrm>
        <a:off x="2691541" y="983012"/>
        <a:ext cx="2444055" cy="1552125"/>
      </dsp:txXfrm>
    </dsp:sp>
    <dsp:sp modelId="{740EBB98-C3BB-4B65-90CE-A982F09A4C22}">
      <dsp:nvSpPr>
        <dsp:cNvPr id="0" name=""/>
        <dsp:cNvSpPr/>
      </dsp:nvSpPr>
      <dsp:spPr>
        <a:xfrm>
          <a:off x="3525538" y="258687"/>
          <a:ext cx="776062" cy="77606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505" tIns="12700" rIns="60505" bIns="12700" numCol="1" spcCol="1270" anchor="ctr" anchorCtr="0">
          <a:noAutofit/>
        </a:bodyPr>
        <a:lstStyle/>
        <a:p>
          <a:pPr marL="0" lvl="0" indent="0" algn="ctr" defTabSz="1955800">
            <a:lnSpc>
              <a:spcPct val="90000"/>
            </a:lnSpc>
            <a:spcBef>
              <a:spcPct val="0"/>
            </a:spcBef>
            <a:spcAft>
              <a:spcPct val="35000"/>
            </a:spcAft>
            <a:buNone/>
          </a:pPr>
          <a:r>
            <a:rPr lang="en-US" sz="4400" kern="1200"/>
            <a:t>2</a:t>
          </a:r>
          <a:endParaRPr lang="en-US" sz="4400" kern="1200" dirty="0"/>
        </a:p>
      </dsp:txBody>
      <dsp:txXfrm>
        <a:off x="3639190" y="372339"/>
        <a:ext cx="548758" cy="548758"/>
      </dsp:txXfrm>
    </dsp:sp>
    <dsp:sp modelId="{B6CE3C44-3D38-4A9D-B7B1-F9B93C67F8EE}">
      <dsp:nvSpPr>
        <dsp:cNvPr id="0" name=""/>
        <dsp:cNvSpPr/>
      </dsp:nvSpPr>
      <dsp:spPr>
        <a:xfrm>
          <a:off x="2691541" y="2586804"/>
          <a:ext cx="244405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9A5BB0-EABE-47EA-894C-87BCAEF41BE6}">
      <dsp:nvSpPr>
        <dsp:cNvPr id="0" name=""/>
        <dsp:cNvSpPr/>
      </dsp:nvSpPr>
      <dsp:spPr>
        <a:xfrm>
          <a:off x="5380002" y="0"/>
          <a:ext cx="2444055" cy="2586875"/>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89000">
            <a:lnSpc>
              <a:spcPct val="90000"/>
            </a:lnSpc>
            <a:spcBef>
              <a:spcPct val="0"/>
            </a:spcBef>
            <a:spcAft>
              <a:spcPct val="35000"/>
            </a:spcAft>
            <a:buNone/>
          </a:pPr>
          <a:r>
            <a:rPr lang="en-US" sz="2000" kern="1200" dirty="0"/>
            <a:t>Affected</a:t>
          </a:r>
        </a:p>
        <a:p>
          <a:pPr marL="171450" lvl="1" indent="-171450" algn="l" defTabSz="711200">
            <a:lnSpc>
              <a:spcPct val="90000"/>
            </a:lnSpc>
            <a:spcBef>
              <a:spcPct val="0"/>
            </a:spcBef>
            <a:spcAft>
              <a:spcPct val="15000"/>
            </a:spcAft>
            <a:buChar char="•"/>
          </a:pPr>
          <a:r>
            <a:rPr lang="en-US" sz="1600" kern="1200" dirty="0"/>
            <a:t>Twitter, Spotify, Box, Github, AirBnB, Amazon, Reddit, Netflix</a:t>
          </a:r>
        </a:p>
      </dsp:txBody>
      <dsp:txXfrm>
        <a:off x="5380002" y="983012"/>
        <a:ext cx="2444055" cy="1552125"/>
      </dsp:txXfrm>
    </dsp:sp>
    <dsp:sp modelId="{DB8AC4AD-A9B6-430D-B0C9-79E171C899B8}">
      <dsp:nvSpPr>
        <dsp:cNvPr id="0" name=""/>
        <dsp:cNvSpPr/>
      </dsp:nvSpPr>
      <dsp:spPr>
        <a:xfrm>
          <a:off x="6213999" y="258687"/>
          <a:ext cx="776062" cy="77606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505" tIns="12700" rIns="60505" bIns="12700" numCol="1" spcCol="1270" anchor="ctr" anchorCtr="0">
          <a:noAutofit/>
        </a:bodyPr>
        <a:lstStyle/>
        <a:p>
          <a:pPr marL="0" lvl="0" indent="0" algn="ctr" defTabSz="1955800">
            <a:lnSpc>
              <a:spcPct val="90000"/>
            </a:lnSpc>
            <a:spcBef>
              <a:spcPct val="0"/>
            </a:spcBef>
            <a:spcAft>
              <a:spcPct val="35000"/>
            </a:spcAft>
            <a:buNone/>
          </a:pPr>
          <a:r>
            <a:rPr lang="en-US" sz="4400" kern="1200"/>
            <a:t>3</a:t>
          </a:r>
          <a:endParaRPr lang="en-US" sz="4400" kern="1200" dirty="0"/>
        </a:p>
      </dsp:txBody>
      <dsp:txXfrm>
        <a:off x="6327651" y="372339"/>
        <a:ext cx="548758" cy="548758"/>
      </dsp:txXfrm>
    </dsp:sp>
    <dsp:sp modelId="{61C52239-4411-4D44-A827-730221772DBE}">
      <dsp:nvSpPr>
        <dsp:cNvPr id="0" name=""/>
        <dsp:cNvSpPr/>
      </dsp:nvSpPr>
      <dsp:spPr>
        <a:xfrm>
          <a:off x="5380002" y="2586804"/>
          <a:ext cx="244405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987A57-6B7B-4184-A947-E8319986B96B}">
      <dsp:nvSpPr>
        <dsp:cNvPr id="0" name=""/>
        <dsp:cNvSpPr/>
      </dsp:nvSpPr>
      <dsp:spPr>
        <a:xfrm>
          <a:off x="8068463" y="0"/>
          <a:ext cx="2444055" cy="2586875"/>
        </a:xfrm>
        <a:prstGeom prst="rect">
          <a:avLst/>
        </a:prstGeom>
        <a:solidFill>
          <a:schemeClr val="bg1">
            <a:lumMod val="95000"/>
            <a:hueOff val="0"/>
            <a:satOff val="0"/>
            <a:lumOff val="0"/>
            <a:alphaOff val="0"/>
          </a:schemeClr>
        </a:solidFill>
        <a:ln w="12700" cap="flat" cmpd="sng" algn="ctr">
          <a:solidFill>
            <a:schemeClr val="bg1">
              <a:lumMod val="9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889000">
            <a:lnSpc>
              <a:spcPct val="90000"/>
            </a:lnSpc>
            <a:spcBef>
              <a:spcPct val="0"/>
            </a:spcBef>
            <a:spcAft>
              <a:spcPct val="35000"/>
            </a:spcAft>
            <a:buNone/>
          </a:pPr>
          <a:r>
            <a:rPr lang="en-US" sz="2000" kern="1200" dirty="0"/>
            <a:t>Distributed Denial of Service (DDoS)</a:t>
          </a:r>
        </a:p>
        <a:p>
          <a:pPr marL="171450" lvl="1" indent="-171450" algn="l" defTabSz="711200">
            <a:lnSpc>
              <a:spcPct val="90000"/>
            </a:lnSpc>
            <a:spcBef>
              <a:spcPct val="0"/>
            </a:spcBef>
            <a:spcAft>
              <a:spcPct val="15000"/>
            </a:spcAft>
            <a:buChar char="•"/>
          </a:pPr>
          <a:r>
            <a:rPr lang="en-US" sz="1600" kern="1200" dirty="0"/>
            <a:t>Hijacked Internet of Things Devices</a:t>
          </a:r>
        </a:p>
      </dsp:txBody>
      <dsp:txXfrm>
        <a:off x="8068463" y="983012"/>
        <a:ext cx="2444055" cy="1552125"/>
      </dsp:txXfrm>
    </dsp:sp>
    <dsp:sp modelId="{F82B1E79-EF09-4398-9FD4-38C3A2C3612C}">
      <dsp:nvSpPr>
        <dsp:cNvPr id="0" name=""/>
        <dsp:cNvSpPr/>
      </dsp:nvSpPr>
      <dsp:spPr>
        <a:xfrm>
          <a:off x="8902460" y="258687"/>
          <a:ext cx="776062" cy="77606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505" tIns="12700" rIns="60505" bIns="12700" numCol="1" spcCol="1270" anchor="ctr" anchorCtr="0">
          <a:noAutofit/>
        </a:bodyPr>
        <a:lstStyle/>
        <a:p>
          <a:pPr marL="0" lvl="0" indent="0" algn="ctr" defTabSz="1955800">
            <a:lnSpc>
              <a:spcPct val="90000"/>
            </a:lnSpc>
            <a:spcBef>
              <a:spcPct val="0"/>
            </a:spcBef>
            <a:spcAft>
              <a:spcPct val="35000"/>
            </a:spcAft>
            <a:buNone/>
          </a:pPr>
          <a:r>
            <a:rPr lang="en-US" sz="4400" kern="1200"/>
            <a:t>4</a:t>
          </a:r>
          <a:endParaRPr lang="en-US" sz="4400" kern="1200" dirty="0"/>
        </a:p>
      </dsp:txBody>
      <dsp:txXfrm>
        <a:off x="9016112" y="372339"/>
        <a:ext cx="548758" cy="548758"/>
      </dsp:txXfrm>
    </dsp:sp>
    <dsp:sp modelId="{7BF93EFA-3297-4D79-9E81-E595AA5FA448}">
      <dsp:nvSpPr>
        <dsp:cNvPr id="0" name=""/>
        <dsp:cNvSpPr/>
      </dsp:nvSpPr>
      <dsp:spPr>
        <a:xfrm>
          <a:off x="8068463" y="2586804"/>
          <a:ext cx="244405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D5E0A6-5D04-4DB9-9C84-FCC504DAB1A7}">
      <dsp:nvSpPr>
        <dsp:cNvPr id="0" name=""/>
        <dsp:cNvSpPr/>
      </dsp:nvSpPr>
      <dsp:spPr>
        <a:xfrm>
          <a:off x="3080"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Financial Industry</a:t>
          </a:r>
          <a:endParaRPr lang="en-US" sz="2800" kern="1200" dirty="0"/>
        </a:p>
      </dsp:txBody>
      <dsp:txXfrm>
        <a:off x="3080" y="587032"/>
        <a:ext cx="2444055" cy="1466433"/>
      </dsp:txXfrm>
    </dsp:sp>
    <dsp:sp modelId="{F57096CD-D4D5-4F4A-BBDA-9BCC5DC89A50}">
      <dsp:nvSpPr>
        <dsp:cNvPr id="0" name=""/>
        <dsp:cNvSpPr/>
      </dsp:nvSpPr>
      <dsp:spPr>
        <a:xfrm>
          <a:off x="2691541"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Real Estate Titles</a:t>
          </a:r>
        </a:p>
      </dsp:txBody>
      <dsp:txXfrm>
        <a:off x="2691541" y="587032"/>
        <a:ext cx="2444055" cy="1466433"/>
      </dsp:txXfrm>
    </dsp:sp>
    <dsp:sp modelId="{5FD9B963-7092-47D9-B536-C2D3C49C57D6}">
      <dsp:nvSpPr>
        <dsp:cNvPr id="0" name=""/>
        <dsp:cNvSpPr/>
      </dsp:nvSpPr>
      <dsp:spPr>
        <a:xfrm>
          <a:off x="5380002"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Healthcare Records</a:t>
          </a:r>
        </a:p>
      </dsp:txBody>
      <dsp:txXfrm>
        <a:off x="5380002" y="587032"/>
        <a:ext cx="2444055" cy="1466433"/>
      </dsp:txXfrm>
    </dsp:sp>
    <dsp:sp modelId="{0DF323E7-D56E-4E3E-97B7-3531FC712530}">
      <dsp:nvSpPr>
        <dsp:cNvPr id="0" name=""/>
        <dsp:cNvSpPr/>
      </dsp:nvSpPr>
      <dsp:spPr>
        <a:xfrm>
          <a:off x="8068463"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Business Records</a:t>
          </a:r>
        </a:p>
      </dsp:txBody>
      <dsp:txXfrm>
        <a:off x="8068463" y="587032"/>
        <a:ext cx="2444055" cy="1466433"/>
      </dsp:txXfrm>
    </dsp:sp>
    <dsp:sp modelId="{AA8BCE82-CCE3-45A5-BA42-0DC55E1D5274}">
      <dsp:nvSpPr>
        <dsp:cNvPr id="0" name=""/>
        <dsp:cNvSpPr/>
      </dsp:nvSpPr>
      <dsp:spPr>
        <a:xfrm>
          <a:off x="3080"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Voting</a:t>
          </a:r>
        </a:p>
      </dsp:txBody>
      <dsp:txXfrm>
        <a:off x="3080" y="2297871"/>
        <a:ext cx="2444055" cy="1466433"/>
      </dsp:txXfrm>
    </dsp:sp>
    <dsp:sp modelId="{85079C42-CD58-4E4D-AC52-9B5CEEB200C8}">
      <dsp:nvSpPr>
        <dsp:cNvPr id="0" name=""/>
        <dsp:cNvSpPr/>
      </dsp:nvSpPr>
      <dsp:spPr>
        <a:xfrm>
          <a:off x="2691541"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Identity</a:t>
          </a:r>
        </a:p>
        <a:p>
          <a:pPr marL="228600" lvl="1" indent="-228600" algn="l" defTabSz="977900">
            <a:lnSpc>
              <a:spcPct val="90000"/>
            </a:lnSpc>
            <a:spcBef>
              <a:spcPct val="0"/>
            </a:spcBef>
            <a:spcAft>
              <a:spcPct val="15000"/>
            </a:spcAft>
            <a:buChar char="•"/>
          </a:pPr>
          <a:r>
            <a:rPr lang="en-US" sz="2200" kern="1200" dirty="0"/>
            <a:t>Birth Certificates</a:t>
          </a:r>
        </a:p>
        <a:p>
          <a:pPr marL="228600" lvl="1" indent="-228600" algn="l" defTabSz="977900">
            <a:lnSpc>
              <a:spcPct val="90000"/>
            </a:lnSpc>
            <a:spcBef>
              <a:spcPct val="0"/>
            </a:spcBef>
            <a:spcAft>
              <a:spcPct val="15000"/>
            </a:spcAft>
            <a:buChar char="•"/>
          </a:pPr>
          <a:r>
            <a:rPr lang="en-US" sz="2200" kern="1200" dirty="0"/>
            <a:t>Passports</a:t>
          </a:r>
        </a:p>
      </dsp:txBody>
      <dsp:txXfrm>
        <a:off x="2691541" y="2297871"/>
        <a:ext cx="2444055" cy="1466433"/>
      </dsp:txXfrm>
    </dsp:sp>
    <dsp:sp modelId="{659D5CC5-0034-481F-8860-DCB6DF6F1BC0}">
      <dsp:nvSpPr>
        <dsp:cNvPr id="0" name=""/>
        <dsp:cNvSpPr/>
      </dsp:nvSpPr>
      <dsp:spPr>
        <a:xfrm>
          <a:off x="5380002"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Criminal Records</a:t>
          </a:r>
        </a:p>
      </dsp:txBody>
      <dsp:txXfrm>
        <a:off x="5380002" y="2297871"/>
        <a:ext cx="2444055" cy="1466433"/>
      </dsp:txXfrm>
    </dsp:sp>
    <dsp:sp modelId="{63E44B58-AA76-42FA-BA08-562044F93427}">
      <dsp:nvSpPr>
        <dsp:cNvPr id="0" name=""/>
        <dsp:cNvSpPr/>
      </dsp:nvSpPr>
      <dsp:spPr>
        <a:xfrm>
          <a:off x="8068463"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Anything!</a:t>
          </a:r>
        </a:p>
      </dsp:txBody>
      <dsp:txXfrm>
        <a:off x="8068463" y="2297871"/>
        <a:ext cx="2444055" cy="14664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D1CD8D-DA77-4401-8C9C-E6A79D720408}">
      <dsp:nvSpPr>
        <dsp:cNvPr id="0" name=""/>
        <dsp:cNvSpPr/>
      </dsp:nvSpPr>
      <dsp:spPr>
        <a:xfrm>
          <a:off x="1925" y="239294"/>
          <a:ext cx="2212999" cy="1106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Parity Wallet </a:t>
          </a:r>
        </a:p>
      </dsp:txBody>
      <dsp:txXfrm>
        <a:off x="34333" y="271702"/>
        <a:ext cx="2148183" cy="1041683"/>
      </dsp:txXfrm>
    </dsp:sp>
    <dsp:sp modelId="{EBBC12E9-7B4A-4E76-BCDC-495ED33BBE36}">
      <dsp:nvSpPr>
        <dsp:cNvPr id="0" name=""/>
        <dsp:cNvSpPr/>
      </dsp:nvSpPr>
      <dsp:spPr>
        <a:xfrm>
          <a:off x="223225" y="1345794"/>
          <a:ext cx="221299" cy="829874"/>
        </a:xfrm>
        <a:custGeom>
          <a:avLst/>
          <a:gdLst/>
          <a:ahLst/>
          <a:cxnLst/>
          <a:rect l="0" t="0" r="0" b="0"/>
          <a:pathLst>
            <a:path>
              <a:moveTo>
                <a:pt x="0" y="0"/>
              </a:moveTo>
              <a:lnTo>
                <a:pt x="0" y="829874"/>
              </a:lnTo>
              <a:lnTo>
                <a:pt x="221299" y="8298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1506D2-FEA7-4A8A-8A88-1520DF975B25}">
      <dsp:nvSpPr>
        <dsp:cNvPr id="0" name=""/>
        <dsp:cNvSpPr/>
      </dsp:nvSpPr>
      <dsp:spPr>
        <a:xfrm>
          <a:off x="444525" y="1622419"/>
          <a:ext cx="1770399" cy="11064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$31 Million</a:t>
          </a:r>
        </a:p>
      </dsp:txBody>
      <dsp:txXfrm>
        <a:off x="476933" y="1654827"/>
        <a:ext cx="1705583" cy="1041683"/>
      </dsp:txXfrm>
    </dsp:sp>
    <dsp:sp modelId="{27CAFD64-9804-4406-B5CF-E717531D6E0E}">
      <dsp:nvSpPr>
        <dsp:cNvPr id="0" name=""/>
        <dsp:cNvSpPr/>
      </dsp:nvSpPr>
      <dsp:spPr>
        <a:xfrm>
          <a:off x="223225" y="1345794"/>
          <a:ext cx="221299" cy="2212999"/>
        </a:xfrm>
        <a:custGeom>
          <a:avLst/>
          <a:gdLst/>
          <a:ahLst/>
          <a:cxnLst/>
          <a:rect l="0" t="0" r="0" b="0"/>
          <a:pathLst>
            <a:path>
              <a:moveTo>
                <a:pt x="0" y="0"/>
              </a:moveTo>
              <a:lnTo>
                <a:pt x="0" y="2212999"/>
              </a:lnTo>
              <a:lnTo>
                <a:pt x="221299" y="22129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42BD1A-A3DC-44C2-A1AC-83528B10555E}">
      <dsp:nvSpPr>
        <dsp:cNvPr id="0" name=""/>
        <dsp:cNvSpPr/>
      </dsp:nvSpPr>
      <dsp:spPr>
        <a:xfrm>
          <a:off x="444525" y="3005543"/>
          <a:ext cx="1770399" cy="11064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Wallet Flaw</a:t>
          </a:r>
        </a:p>
      </dsp:txBody>
      <dsp:txXfrm>
        <a:off x="476933" y="3037951"/>
        <a:ext cx="1705583" cy="1041683"/>
      </dsp:txXfrm>
    </dsp:sp>
    <dsp:sp modelId="{A63147FD-E006-419A-8238-AC61158ADB56}">
      <dsp:nvSpPr>
        <dsp:cNvPr id="0" name=""/>
        <dsp:cNvSpPr/>
      </dsp:nvSpPr>
      <dsp:spPr>
        <a:xfrm>
          <a:off x="2768175" y="239294"/>
          <a:ext cx="2212999" cy="1106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CoinDash</a:t>
          </a:r>
        </a:p>
      </dsp:txBody>
      <dsp:txXfrm>
        <a:off x="2800583" y="271702"/>
        <a:ext cx="2148183" cy="1041683"/>
      </dsp:txXfrm>
    </dsp:sp>
    <dsp:sp modelId="{1F776AC8-5659-4872-A6A7-1D5526310F4E}">
      <dsp:nvSpPr>
        <dsp:cNvPr id="0" name=""/>
        <dsp:cNvSpPr/>
      </dsp:nvSpPr>
      <dsp:spPr>
        <a:xfrm>
          <a:off x="2989475" y="1345794"/>
          <a:ext cx="221299" cy="829874"/>
        </a:xfrm>
        <a:custGeom>
          <a:avLst/>
          <a:gdLst/>
          <a:ahLst/>
          <a:cxnLst/>
          <a:rect l="0" t="0" r="0" b="0"/>
          <a:pathLst>
            <a:path>
              <a:moveTo>
                <a:pt x="0" y="0"/>
              </a:moveTo>
              <a:lnTo>
                <a:pt x="0" y="829874"/>
              </a:lnTo>
              <a:lnTo>
                <a:pt x="221299" y="8298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3729FF-2C93-4955-833F-41D4421CF45D}">
      <dsp:nvSpPr>
        <dsp:cNvPr id="0" name=""/>
        <dsp:cNvSpPr/>
      </dsp:nvSpPr>
      <dsp:spPr>
        <a:xfrm>
          <a:off x="3210775" y="1622419"/>
          <a:ext cx="1770399" cy="11064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$7 Million</a:t>
          </a:r>
        </a:p>
      </dsp:txBody>
      <dsp:txXfrm>
        <a:off x="3243183" y="1654827"/>
        <a:ext cx="1705583" cy="1041683"/>
      </dsp:txXfrm>
    </dsp:sp>
    <dsp:sp modelId="{84C8F25F-7D4C-4868-875C-4D2E6557DD1A}">
      <dsp:nvSpPr>
        <dsp:cNvPr id="0" name=""/>
        <dsp:cNvSpPr/>
      </dsp:nvSpPr>
      <dsp:spPr>
        <a:xfrm>
          <a:off x="2989475" y="1345794"/>
          <a:ext cx="221299" cy="2212999"/>
        </a:xfrm>
        <a:custGeom>
          <a:avLst/>
          <a:gdLst/>
          <a:ahLst/>
          <a:cxnLst/>
          <a:rect l="0" t="0" r="0" b="0"/>
          <a:pathLst>
            <a:path>
              <a:moveTo>
                <a:pt x="0" y="0"/>
              </a:moveTo>
              <a:lnTo>
                <a:pt x="0" y="2212999"/>
              </a:lnTo>
              <a:lnTo>
                <a:pt x="221299" y="22129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BF8483-706D-43F7-B77C-8D608502FF33}">
      <dsp:nvSpPr>
        <dsp:cNvPr id="0" name=""/>
        <dsp:cNvSpPr/>
      </dsp:nvSpPr>
      <dsp:spPr>
        <a:xfrm>
          <a:off x="3210775" y="3005543"/>
          <a:ext cx="1770399" cy="11064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Changed Wallet Address on Website</a:t>
          </a:r>
        </a:p>
      </dsp:txBody>
      <dsp:txXfrm>
        <a:off x="3243183" y="3037951"/>
        <a:ext cx="1705583" cy="1041683"/>
      </dsp:txXfrm>
    </dsp:sp>
    <dsp:sp modelId="{9B736606-DE23-4EDC-804E-D939AF6E6AB2}">
      <dsp:nvSpPr>
        <dsp:cNvPr id="0" name=""/>
        <dsp:cNvSpPr/>
      </dsp:nvSpPr>
      <dsp:spPr>
        <a:xfrm>
          <a:off x="5534424" y="239294"/>
          <a:ext cx="2212999" cy="1106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Veritaseum</a:t>
          </a:r>
        </a:p>
      </dsp:txBody>
      <dsp:txXfrm>
        <a:off x="5566832" y="271702"/>
        <a:ext cx="2148183" cy="1041683"/>
      </dsp:txXfrm>
    </dsp:sp>
    <dsp:sp modelId="{712DBE0E-8FC7-4E1B-91E1-E5CDD9141812}">
      <dsp:nvSpPr>
        <dsp:cNvPr id="0" name=""/>
        <dsp:cNvSpPr/>
      </dsp:nvSpPr>
      <dsp:spPr>
        <a:xfrm>
          <a:off x="5755724" y="1345794"/>
          <a:ext cx="221299" cy="829874"/>
        </a:xfrm>
        <a:custGeom>
          <a:avLst/>
          <a:gdLst/>
          <a:ahLst/>
          <a:cxnLst/>
          <a:rect l="0" t="0" r="0" b="0"/>
          <a:pathLst>
            <a:path>
              <a:moveTo>
                <a:pt x="0" y="0"/>
              </a:moveTo>
              <a:lnTo>
                <a:pt x="0" y="829874"/>
              </a:lnTo>
              <a:lnTo>
                <a:pt x="221299" y="8298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1C7AF1-811F-4EE5-B179-EB2D86D93C97}">
      <dsp:nvSpPr>
        <dsp:cNvPr id="0" name=""/>
        <dsp:cNvSpPr/>
      </dsp:nvSpPr>
      <dsp:spPr>
        <a:xfrm>
          <a:off x="5977024" y="1622419"/>
          <a:ext cx="1770399" cy="11064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$8.4 Million</a:t>
          </a:r>
        </a:p>
      </dsp:txBody>
      <dsp:txXfrm>
        <a:off x="6009432" y="1654827"/>
        <a:ext cx="1705583" cy="1041683"/>
      </dsp:txXfrm>
    </dsp:sp>
    <dsp:sp modelId="{FC8B4E93-C06F-47CD-8F97-A28E0AA5FE1D}">
      <dsp:nvSpPr>
        <dsp:cNvPr id="0" name=""/>
        <dsp:cNvSpPr/>
      </dsp:nvSpPr>
      <dsp:spPr>
        <a:xfrm>
          <a:off x="5755724" y="1345794"/>
          <a:ext cx="221299" cy="2212999"/>
        </a:xfrm>
        <a:custGeom>
          <a:avLst/>
          <a:gdLst/>
          <a:ahLst/>
          <a:cxnLst/>
          <a:rect l="0" t="0" r="0" b="0"/>
          <a:pathLst>
            <a:path>
              <a:moveTo>
                <a:pt x="0" y="0"/>
              </a:moveTo>
              <a:lnTo>
                <a:pt x="0" y="2212999"/>
              </a:lnTo>
              <a:lnTo>
                <a:pt x="221299" y="22129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A7E712-D08B-47CD-A420-18CD367B0678}">
      <dsp:nvSpPr>
        <dsp:cNvPr id="0" name=""/>
        <dsp:cNvSpPr/>
      </dsp:nvSpPr>
      <dsp:spPr>
        <a:xfrm>
          <a:off x="5977024" y="3005543"/>
          <a:ext cx="1770399" cy="11064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Wallet Flaw</a:t>
          </a:r>
        </a:p>
      </dsp:txBody>
      <dsp:txXfrm>
        <a:off x="6009432" y="3037951"/>
        <a:ext cx="1705583" cy="1041683"/>
      </dsp:txXfrm>
    </dsp:sp>
    <dsp:sp modelId="{0E87C480-79E6-40F2-AF0D-BD0E4A785793}">
      <dsp:nvSpPr>
        <dsp:cNvPr id="0" name=""/>
        <dsp:cNvSpPr/>
      </dsp:nvSpPr>
      <dsp:spPr>
        <a:xfrm>
          <a:off x="8300674" y="239294"/>
          <a:ext cx="2212999" cy="11064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ClassicEtherWallet.com</a:t>
          </a:r>
        </a:p>
      </dsp:txBody>
      <dsp:txXfrm>
        <a:off x="8333082" y="271702"/>
        <a:ext cx="2148183" cy="1041683"/>
      </dsp:txXfrm>
    </dsp:sp>
    <dsp:sp modelId="{D001F53D-3E10-4898-8532-B145FCEAAFC0}">
      <dsp:nvSpPr>
        <dsp:cNvPr id="0" name=""/>
        <dsp:cNvSpPr/>
      </dsp:nvSpPr>
      <dsp:spPr>
        <a:xfrm>
          <a:off x="8521974" y="1345794"/>
          <a:ext cx="221299" cy="829874"/>
        </a:xfrm>
        <a:custGeom>
          <a:avLst/>
          <a:gdLst/>
          <a:ahLst/>
          <a:cxnLst/>
          <a:rect l="0" t="0" r="0" b="0"/>
          <a:pathLst>
            <a:path>
              <a:moveTo>
                <a:pt x="0" y="0"/>
              </a:moveTo>
              <a:lnTo>
                <a:pt x="0" y="829874"/>
              </a:lnTo>
              <a:lnTo>
                <a:pt x="221299" y="8298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B9D3C0-8684-416F-A8D9-F2603821049F}">
      <dsp:nvSpPr>
        <dsp:cNvPr id="0" name=""/>
        <dsp:cNvSpPr/>
      </dsp:nvSpPr>
      <dsp:spPr>
        <a:xfrm>
          <a:off x="8743274" y="1622419"/>
          <a:ext cx="1770399" cy="11064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$300 Thousand</a:t>
          </a:r>
        </a:p>
      </dsp:txBody>
      <dsp:txXfrm>
        <a:off x="8775682" y="1654827"/>
        <a:ext cx="1705583" cy="1041683"/>
      </dsp:txXfrm>
    </dsp:sp>
    <dsp:sp modelId="{63A0D536-E54D-4381-933D-B7CAF377684D}">
      <dsp:nvSpPr>
        <dsp:cNvPr id="0" name=""/>
        <dsp:cNvSpPr/>
      </dsp:nvSpPr>
      <dsp:spPr>
        <a:xfrm>
          <a:off x="8521974" y="1345794"/>
          <a:ext cx="221299" cy="2212999"/>
        </a:xfrm>
        <a:custGeom>
          <a:avLst/>
          <a:gdLst/>
          <a:ahLst/>
          <a:cxnLst/>
          <a:rect l="0" t="0" r="0" b="0"/>
          <a:pathLst>
            <a:path>
              <a:moveTo>
                <a:pt x="0" y="0"/>
              </a:moveTo>
              <a:lnTo>
                <a:pt x="0" y="2212999"/>
              </a:lnTo>
              <a:lnTo>
                <a:pt x="221299" y="22129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E5506-A52F-4489-B014-A1C06D2B4846}">
      <dsp:nvSpPr>
        <dsp:cNvPr id="0" name=""/>
        <dsp:cNvSpPr/>
      </dsp:nvSpPr>
      <dsp:spPr>
        <a:xfrm>
          <a:off x="8743274" y="3005543"/>
          <a:ext cx="1770399" cy="11064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Controlled Website and Redirected Traffic</a:t>
          </a:r>
        </a:p>
      </dsp:txBody>
      <dsp:txXfrm>
        <a:off x="8775682" y="3037951"/>
        <a:ext cx="1705583" cy="10416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38E40-5796-4E5A-9C6E-11E64BF94762}">
      <dsp:nvSpPr>
        <dsp:cNvPr id="0" name=""/>
        <dsp:cNvSpPr/>
      </dsp:nvSpPr>
      <dsp:spPr>
        <a:xfrm>
          <a:off x="462744" y="628371"/>
          <a:ext cx="1166625" cy="1166625"/>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523E39F-415D-4580-9F2F-FD862AA86839}">
      <dsp:nvSpPr>
        <dsp:cNvPr id="0" name=""/>
        <dsp:cNvSpPr/>
      </dsp:nvSpPr>
      <dsp:spPr>
        <a:xfrm>
          <a:off x="711369" y="876996"/>
          <a:ext cx="669375" cy="669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BE25A9A-D5F5-4CAB-9A96-2412019A1D3C}">
      <dsp:nvSpPr>
        <dsp:cNvPr id="0" name=""/>
        <dsp:cNvSpPr/>
      </dsp:nvSpPr>
      <dsp:spPr>
        <a:xfrm>
          <a:off x="89806" y="2158371"/>
          <a:ext cx="19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Questions?</a:t>
          </a:r>
        </a:p>
      </dsp:txBody>
      <dsp:txXfrm>
        <a:off x="89806" y="2158371"/>
        <a:ext cx="1912500" cy="720000"/>
      </dsp:txXfrm>
    </dsp:sp>
    <dsp:sp modelId="{552BB31F-C49D-4C61-9813-7F2A8350CDB5}">
      <dsp:nvSpPr>
        <dsp:cNvPr id="0" name=""/>
        <dsp:cNvSpPr/>
      </dsp:nvSpPr>
      <dsp:spPr>
        <a:xfrm>
          <a:off x="2709932" y="628371"/>
          <a:ext cx="1166625" cy="1166625"/>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D9068A3-14F6-4E6E-ADCC-1B9290B99FAC}">
      <dsp:nvSpPr>
        <dsp:cNvPr id="0" name=""/>
        <dsp:cNvSpPr/>
      </dsp:nvSpPr>
      <dsp:spPr>
        <a:xfrm>
          <a:off x="2958557" y="850870"/>
          <a:ext cx="669375" cy="669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BD4400C-802B-4DDC-AAD4-030D108BD6D1}">
      <dsp:nvSpPr>
        <dsp:cNvPr id="0" name=""/>
        <dsp:cNvSpPr/>
      </dsp:nvSpPr>
      <dsp:spPr>
        <a:xfrm>
          <a:off x="2336994" y="2158371"/>
          <a:ext cx="19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Thoughts?</a:t>
          </a:r>
        </a:p>
      </dsp:txBody>
      <dsp:txXfrm>
        <a:off x="2336994" y="2158371"/>
        <a:ext cx="1912500" cy="720000"/>
      </dsp:txXfrm>
    </dsp:sp>
    <dsp:sp modelId="{56523E6F-2C27-4EC1-AF38-5C6DADA33CE3}">
      <dsp:nvSpPr>
        <dsp:cNvPr id="0" name=""/>
        <dsp:cNvSpPr/>
      </dsp:nvSpPr>
      <dsp:spPr>
        <a:xfrm>
          <a:off x="4957119" y="628371"/>
          <a:ext cx="1166625" cy="1166625"/>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25121D0-24ED-4316-92ED-802EDF10234C}">
      <dsp:nvSpPr>
        <dsp:cNvPr id="0" name=""/>
        <dsp:cNvSpPr/>
      </dsp:nvSpPr>
      <dsp:spPr>
        <a:xfrm>
          <a:off x="5205744" y="876996"/>
          <a:ext cx="669375" cy="6693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C51B7A8-2755-43C2-BC4B-08B940A9DD21}">
      <dsp:nvSpPr>
        <dsp:cNvPr id="0" name=""/>
        <dsp:cNvSpPr/>
      </dsp:nvSpPr>
      <dsp:spPr>
        <a:xfrm>
          <a:off x="4584182" y="2158371"/>
          <a:ext cx="19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Recommendations?</a:t>
          </a:r>
        </a:p>
      </dsp:txBody>
      <dsp:txXfrm>
        <a:off x="4584182" y="2158371"/>
        <a:ext cx="19125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AD897-D6A2-4BD0-8134-05D245014456}" type="datetimeFigureOut">
              <a:rPr lang="en-US" smtClean="0"/>
              <a:t>11/27/2018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AF969-76C0-4ADF-BFF2-F9675EB92026}" type="slidenum">
              <a:rPr lang="en-US" smtClean="0"/>
              <a:t>‹#›</a:t>
            </a:fld>
            <a:endParaRPr lang="en-US" dirty="0"/>
          </a:p>
        </p:txBody>
      </p:sp>
    </p:spTree>
    <p:extLst>
      <p:ext uri="{BB962C8B-B14F-4D97-AF65-F5344CB8AC3E}">
        <p14:creationId xmlns:p14="http://schemas.microsoft.com/office/powerpoint/2010/main" val="1106050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836604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noAutofit/>
          </a:bodyPr>
          <a:lstStyle/>
          <a:p>
            <a:pPr>
              <a:buSzPct val="25000"/>
            </a:pPr>
            <a:endParaRPr sz="1200"/>
          </a:p>
        </p:txBody>
      </p:sp>
    </p:spTree>
    <p:extLst>
      <p:ext uri="{BB962C8B-B14F-4D97-AF65-F5344CB8AC3E}">
        <p14:creationId xmlns:p14="http://schemas.microsoft.com/office/powerpoint/2010/main" val="206730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7" name="Shape 447"/>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2745217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5" name="Shape 455"/>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381578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4" name="Shape 534"/>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325618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0" name="Shape 550"/>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4136725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3" name="Shape 463"/>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1846719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7362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Shape 71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9" name="Shape 719"/>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a:p>
        </p:txBody>
      </p:sp>
    </p:spTree>
    <p:extLst>
      <p:ext uri="{BB962C8B-B14F-4D97-AF65-F5344CB8AC3E}">
        <p14:creationId xmlns:p14="http://schemas.microsoft.com/office/powerpoint/2010/main" val="79413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BFD7C-AA8E-4E12-873F-6F60C5159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794E0E-3BAA-476C-9E0D-736224B056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B654EC-1567-46E0-8CFA-E35C968258E4}"/>
              </a:ext>
            </a:extLst>
          </p:cNvPr>
          <p:cNvSpPr>
            <a:spLocks noGrp="1"/>
          </p:cNvSpPr>
          <p:nvPr>
            <p:ph type="dt" sz="half" idx="10"/>
          </p:nvPr>
        </p:nvSpPr>
        <p:spPr/>
        <p:txBody>
          <a:bodyPr/>
          <a:lstStyle/>
          <a:p>
            <a:fld id="{45E587F4-1F13-4F3A-B207-F68FD2B8EE67}" type="datetime1">
              <a:rPr lang="en-US" smtClean="0"/>
              <a:t>11/27/2018</a:t>
            </a:fld>
            <a:endParaRPr lang="en-US" dirty="0"/>
          </a:p>
        </p:txBody>
      </p:sp>
      <p:sp>
        <p:nvSpPr>
          <p:cNvPr id="5" name="Footer Placeholder 4">
            <a:extLst>
              <a:ext uri="{FF2B5EF4-FFF2-40B4-BE49-F238E27FC236}">
                <a16:creationId xmlns:a16="http://schemas.microsoft.com/office/drawing/2014/main" id="{8B2FD5FB-E693-4666-A3AA-F8E2B704A08F}"/>
              </a:ext>
            </a:extLst>
          </p:cNvPr>
          <p:cNvSpPr>
            <a:spLocks noGrp="1"/>
          </p:cNvSpPr>
          <p:nvPr>
            <p:ph type="ftr" sz="quarter" idx="11"/>
          </p:nvPr>
        </p:nvSpPr>
        <p:spPr/>
        <p:txBody>
          <a:bodyPr/>
          <a:lstStyle>
            <a:lvl1pPr>
              <a:defRPr/>
            </a:lvl1pPr>
          </a:lstStyle>
          <a:p>
            <a:r>
              <a:rPr lang="en-US" dirty="0"/>
              <a:t>www.GBAglobal.org</a:t>
            </a:r>
          </a:p>
        </p:txBody>
      </p:sp>
      <p:sp>
        <p:nvSpPr>
          <p:cNvPr id="6" name="Slide Number Placeholder 5">
            <a:extLst>
              <a:ext uri="{FF2B5EF4-FFF2-40B4-BE49-F238E27FC236}">
                <a16:creationId xmlns:a16="http://schemas.microsoft.com/office/drawing/2014/main" id="{3F4FF22E-851A-4850-B461-9D80E44A38F2}"/>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830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26248-DE6F-4E26-AE6E-2985B9AC73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C6CF4D-B1AB-496A-B2FE-C1F3C153E1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F746F-7370-4FC3-AA02-4841A342C1AB}"/>
              </a:ext>
            </a:extLst>
          </p:cNvPr>
          <p:cNvSpPr>
            <a:spLocks noGrp="1"/>
          </p:cNvSpPr>
          <p:nvPr>
            <p:ph type="dt" sz="half" idx="10"/>
          </p:nvPr>
        </p:nvSpPr>
        <p:spPr/>
        <p:txBody>
          <a:bodyPr/>
          <a:lstStyle/>
          <a:p>
            <a:fld id="{733DEEA6-EB1E-412E-BBCC-41C451661DF2}" type="datetime1">
              <a:rPr lang="en-US" smtClean="0"/>
              <a:t>11/27/2018</a:t>
            </a:fld>
            <a:endParaRPr lang="en-US" dirty="0"/>
          </a:p>
        </p:txBody>
      </p:sp>
      <p:sp>
        <p:nvSpPr>
          <p:cNvPr id="5" name="Footer Placeholder 4">
            <a:extLst>
              <a:ext uri="{FF2B5EF4-FFF2-40B4-BE49-F238E27FC236}">
                <a16:creationId xmlns:a16="http://schemas.microsoft.com/office/drawing/2014/main" id="{BAAFA60B-ECCE-43DB-8DBA-E962CE7E17DF}"/>
              </a:ext>
            </a:extLst>
          </p:cNvPr>
          <p:cNvSpPr>
            <a:spLocks noGrp="1"/>
          </p:cNvSpPr>
          <p:nvPr>
            <p:ph type="ftr" sz="quarter" idx="11"/>
          </p:nvPr>
        </p:nvSpPr>
        <p:spPr/>
        <p:txBody>
          <a:bodyPr/>
          <a:lstStyle/>
          <a:p>
            <a:r>
              <a:rPr lang="en-US"/>
              <a:t>www.governmentblockchain.org </a:t>
            </a:r>
            <a:endParaRPr lang="en-US" dirty="0"/>
          </a:p>
        </p:txBody>
      </p:sp>
      <p:sp>
        <p:nvSpPr>
          <p:cNvPr id="6" name="Slide Number Placeholder 5">
            <a:extLst>
              <a:ext uri="{FF2B5EF4-FFF2-40B4-BE49-F238E27FC236}">
                <a16:creationId xmlns:a16="http://schemas.microsoft.com/office/drawing/2014/main" id="{8C3FB1ED-144A-4CA5-9C5E-E9F55837A67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65013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209DDB-9611-4AC7-856E-968479EDE3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94150B-1B14-43B4-9DB7-85C5BAA1507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49D4EE-1789-4A12-82D9-C3727B1D802C}"/>
              </a:ext>
            </a:extLst>
          </p:cNvPr>
          <p:cNvSpPr>
            <a:spLocks noGrp="1"/>
          </p:cNvSpPr>
          <p:nvPr>
            <p:ph type="dt" sz="half" idx="10"/>
          </p:nvPr>
        </p:nvSpPr>
        <p:spPr/>
        <p:txBody>
          <a:bodyPr/>
          <a:lstStyle/>
          <a:p>
            <a:fld id="{875F9B71-B216-4B78-B79E-BAD534A97A92}" type="datetime1">
              <a:rPr lang="en-US" smtClean="0"/>
              <a:t>11/27/2018</a:t>
            </a:fld>
            <a:endParaRPr lang="en-US" dirty="0"/>
          </a:p>
        </p:txBody>
      </p:sp>
      <p:sp>
        <p:nvSpPr>
          <p:cNvPr id="5" name="Footer Placeholder 4">
            <a:extLst>
              <a:ext uri="{FF2B5EF4-FFF2-40B4-BE49-F238E27FC236}">
                <a16:creationId xmlns:a16="http://schemas.microsoft.com/office/drawing/2014/main" id="{1EA79270-33EA-4229-A6E5-579A3E262ADB}"/>
              </a:ext>
            </a:extLst>
          </p:cNvPr>
          <p:cNvSpPr>
            <a:spLocks noGrp="1"/>
          </p:cNvSpPr>
          <p:nvPr>
            <p:ph type="ftr" sz="quarter" idx="11"/>
          </p:nvPr>
        </p:nvSpPr>
        <p:spPr/>
        <p:txBody>
          <a:bodyPr/>
          <a:lstStyle/>
          <a:p>
            <a:r>
              <a:rPr lang="en-US"/>
              <a:t>www.governmentblockchain.org </a:t>
            </a:r>
            <a:endParaRPr lang="en-US" dirty="0"/>
          </a:p>
        </p:txBody>
      </p:sp>
      <p:sp>
        <p:nvSpPr>
          <p:cNvPr id="6" name="Slide Number Placeholder 5">
            <a:extLst>
              <a:ext uri="{FF2B5EF4-FFF2-40B4-BE49-F238E27FC236}">
                <a16:creationId xmlns:a16="http://schemas.microsoft.com/office/drawing/2014/main" id="{BCB01E53-5CAF-4FA6-AEE7-B59599F7F88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66560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6" name="Shape 26"/>
          <p:cNvSpPr txBox="1">
            <a:spLocks noGrp="1"/>
          </p:cNvSpPr>
          <p:nvPr>
            <p:ph type="title"/>
          </p:nvPr>
        </p:nvSpPr>
        <p:spPr>
          <a:xfrm>
            <a:off x="415601" y="546667"/>
            <a:ext cx="11360799" cy="810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Roboto"/>
              <a:buNone/>
              <a:defRPr sz="4000" b="0" i="0" u="none" strike="noStrike" cap="none">
                <a:solidFill>
                  <a:schemeClr val="dk1"/>
                </a:solidFill>
                <a:latin typeface="Roboto"/>
                <a:ea typeface="Roboto"/>
                <a:cs typeface="Roboto"/>
                <a:sym typeface="Roboto"/>
              </a:defRPr>
            </a:lvl1pPr>
            <a:lvl2pPr lvl="1" indent="0">
              <a:spcBef>
                <a:spcPts val="0"/>
              </a:spcBef>
              <a:buClr>
                <a:schemeClr val="dk1"/>
              </a:buClr>
              <a:buFont typeface="Roboto"/>
              <a:buNone/>
              <a:defRPr sz="4000">
                <a:solidFill>
                  <a:schemeClr val="dk1"/>
                </a:solidFill>
                <a:latin typeface="Roboto"/>
                <a:ea typeface="Roboto"/>
                <a:cs typeface="Roboto"/>
                <a:sym typeface="Roboto"/>
              </a:defRPr>
            </a:lvl2pPr>
            <a:lvl3pPr lvl="2" indent="0">
              <a:spcBef>
                <a:spcPts val="0"/>
              </a:spcBef>
              <a:buClr>
                <a:schemeClr val="dk1"/>
              </a:buClr>
              <a:buFont typeface="Roboto"/>
              <a:buNone/>
              <a:defRPr sz="4000">
                <a:solidFill>
                  <a:schemeClr val="dk1"/>
                </a:solidFill>
                <a:latin typeface="Roboto"/>
                <a:ea typeface="Roboto"/>
                <a:cs typeface="Roboto"/>
                <a:sym typeface="Roboto"/>
              </a:defRPr>
            </a:lvl3pPr>
            <a:lvl4pPr lvl="3" indent="0">
              <a:spcBef>
                <a:spcPts val="0"/>
              </a:spcBef>
              <a:buClr>
                <a:schemeClr val="dk1"/>
              </a:buClr>
              <a:buFont typeface="Roboto"/>
              <a:buNone/>
              <a:defRPr sz="4000">
                <a:solidFill>
                  <a:schemeClr val="dk1"/>
                </a:solidFill>
                <a:latin typeface="Roboto"/>
                <a:ea typeface="Roboto"/>
                <a:cs typeface="Roboto"/>
                <a:sym typeface="Roboto"/>
              </a:defRPr>
            </a:lvl4pPr>
            <a:lvl5pPr lvl="4" indent="0">
              <a:spcBef>
                <a:spcPts val="0"/>
              </a:spcBef>
              <a:buClr>
                <a:schemeClr val="dk1"/>
              </a:buClr>
              <a:buFont typeface="Roboto"/>
              <a:buNone/>
              <a:defRPr sz="4000">
                <a:solidFill>
                  <a:schemeClr val="dk1"/>
                </a:solidFill>
                <a:latin typeface="Roboto"/>
                <a:ea typeface="Roboto"/>
                <a:cs typeface="Roboto"/>
                <a:sym typeface="Roboto"/>
              </a:defRPr>
            </a:lvl5pPr>
            <a:lvl6pPr lvl="5" indent="0">
              <a:spcBef>
                <a:spcPts val="0"/>
              </a:spcBef>
              <a:buClr>
                <a:schemeClr val="dk1"/>
              </a:buClr>
              <a:buFont typeface="Roboto"/>
              <a:buNone/>
              <a:defRPr sz="4000">
                <a:solidFill>
                  <a:schemeClr val="dk1"/>
                </a:solidFill>
                <a:latin typeface="Roboto"/>
                <a:ea typeface="Roboto"/>
                <a:cs typeface="Roboto"/>
                <a:sym typeface="Roboto"/>
              </a:defRPr>
            </a:lvl6pPr>
            <a:lvl7pPr lvl="6" indent="0">
              <a:spcBef>
                <a:spcPts val="0"/>
              </a:spcBef>
              <a:buClr>
                <a:schemeClr val="dk1"/>
              </a:buClr>
              <a:buFont typeface="Roboto"/>
              <a:buNone/>
              <a:defRPr sz="4000">
                <a:solidFill>
                  <a:schemeClr val="dk1"/>
                </a:solidFill>
                <a:latin typeface="Roboto"/>
                <a:ea typeface="Roboto"/>
                <a:cs typeface="Roboto"/>
                <a:sym typeface="Roboto"/>
              </a:defRPr>
            </a:lvl7pPr>
            <a:lvl8pPr lvl="7" indent="0">
              <a:spcBef>
                <a:spcPts val="0"/>
              </a:spcBef>
              <a:buClr>
                <a:schemeClr val="dk1"/>
              </a:buClr>
              <a:buFont typeface="Roboto"/>
              <a:buNone/>
              <a:defRPr sz="4000">
                <a:solidFill>
                  <a:schemeClr val="dk1"/>
                </a:solidFill>
                <a:latin typeface="Roboto"/>
                <a:ea typeface="Roboto"/>
                <a:cs typeface="Roboto"/>
                <a:sym typeface="Roboto"/>
              </a:defRPr>
            </a:lvl8pPr>
            <a:lvl9pPr lvl="8" indent="0">
              <a:spcBef>
                <a:spcPts val="0"/>
              </a:spcBef>
              <a:buClr>
                <a:schemeClr val="dk1"/>
              </a:buClr>
              <a:buFont typeface="Roboto"/>
              <a:buNone/>
              <a:defRPr sz="4000">
                <a:solidFill>
                  <a:schemeClr val="dk1"/>
                </a:solidFill>
                <a:latin typeface="Roboto"/>
                <a:ea typeface="Roboto"/>
                <a:cs typeface="Roboto"/>
                <a:sym typeface="Roboto"/>
              </a:defRPr>
            </a:lvl9pPr>
          </a:lstStyle>
          <a:p>
            <a:endParaRPr dirty="0"/>
          </a:p>
        </p:txBody>
      </p:sp>
      <p:sp>
        <p:nvSpPr>
          <p:cNvPr id="27" name="Shape 27"/>
          <p:cNvSpPr txBox="1">
            <a:spLocks noGrp="1"/>
          </p:cNvSpPr>
          <p:nvPr>
            <p:ph type="body" idx="1"/>
          </p:nvPr>
        </p:nvSpPr>
        <p:spPr>
          <a:xfrm>
            <a:off x="415601" y="1639833"/>
            <a:ext cx="11360799" cy="44520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chemeClr val="dk2"/>
              </a:buClr>
              <a:buFont typeface="Roboto"/>
              <a:buNone/>
              <a:defRPr sz="2400" b="0" i="0" u="none" strike="noStrike" cap="none">
                <a:solidFill>
                  <a:schemeClr val="dk2"/>
                </a:solidFill>
                <a:latin typeface="Roboto"/>
                <a:ea typeface="Roboto"/>
                <a:cs typeface="Roboto"/>
                <a:sym typeface="Roboto"/>
              </a:defRPr>
            </a:lvl1pPr>
            <a:lvl2pPr marL="609585" marR="0" lvl="1"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2pPr>
            <a:lvl3pPr marL="1219170" marR="0" lvl="2"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3pPr>
            <a:lvl4pPr marL="1828754" marR="0" lvl="3"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4pPr>
            <a:lvl5pPr marL="2438339" marR="0" lvl="4"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5pPr>
            <a:lvl6pPr marL="3047924" marR="0" lvl="5"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6pPr>
            <a:lvl7pPr marL="3657509" marR="0" lvl="6"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7pPr>
            <a:lvl8pPr marL="4267093" marR="0" lvl="7"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8pPr>
            <a:lvl9pPr marL="4876678" marR="0" lvl="8" indent="0" algn="l" rtl="0">
              <a:lnSpc>
                <a:spcPct val="115000"/>
              </a:lnSpc>
              <a:spcBef>
                <a:spcPts val="0"/>
              </a:spcBef>
              <a:spcAft>
                <a:spcPts val="2133"/>
              </a:spcAft>
              <a:buClr>
                <a:schemeClr val="dk2"/>
              </a:buClr>
              <a:buFont typeface="Roboto"/>
              <a:buNone/>
              <a:defRPr sz="1867" b="0" i="0" u="none" strike="noStrike" cap="none">
                <a:solidFill>
                  <a:schemeClr val="dk2"/>
                </a:solidFill>
                <a:latin typeface="Roboto"/>
                <a:ea typeface="Roboto"/>
                <a:cs typeface="Roboto"/>
                <a:sym typeface="Roboto"/>
              </a:defRPr>
            </a:lvl9pPr>
          </a:lstStyle>
          <a:p>
            <a:endParaRPr/>
          </a:p>
        </p:txBody>
      </p:sp>
      <p:sp>
        <p:nvSpPr>
          <p:cNvPr id="28" name="Shape 28"/>
          <p:cNvSpPr txBox="1">
            <a:spLocks noGrp="1"/>
          </p:cNvSpPr>
          <p:nvPr>
            <p:ph type="sldNum" idx="12"/>
          </p:nvPr>
        </p:nvSpPr>
        <p:spPr>
          <a:xfrm>
            <a:off x="11280575" y="6201585"/>
            <a:ext cx="731599" cy="524800"/>
          </a:xfrm>
          <a:prstGeom prst="rect">
            <a:avLst/>
          </a:prstGeom>
          <a:noFill/>
          <a:ln>
            <a:noFill/>
          </a:ln>
        </p:spPr>
        <p:txBody>
          <a:bodyPr lIns="91425" tIns="91425" rIns="91425" bIns="91425" anchor="ctr" anchorCtr="0">
            <a:noAutofit/>
          </a:bodyPr>
          <a:lstStyle/>
          <a:p>
            <a:pPr algn="l">
              <a:buClr>
                <a:srgbClr val="000000"/>
              </a:buClr>
              <a:buSzPct val="25000"/>
            </a:pPr>
            <a:fld id="{00000000-1234-1234-1234-123412341234}" type="slidenum">
              <a:rPr lang="en" sz="1867" smtClean="0">
                <a:solidFill>
                  <a:srgbClr val="000000"/>
                </a:solidFill>
                <a:latin typeface="Arial"/>
                <a:ea typeface="Arial"/>
                <a:cs typeface="Arial"/>
                <a:sym typeface="Arial"/>
              </a:rPr>
              <a:pPr algn="l">
                <a:buClr>
                  <a:srgbClr val="000000"/>
                </a:buClr>
                <a:buSzPct val="25000"/>
              </a:pPr>
              <a:t>‹#›</a:t>
            </a:fld>
            <a:endParaRPr lang="en" sz="1867"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68281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5867C13C-87AC-4987-A0D4-C582ADFC5DCF}"/>
              </a:ext>
            </a:extLst>
          </p:cNvPr>
          <p:cNvSpPr>
            <a:spLocks noGrp="1"/>
          </p:cNvSpPr>
          <p:nvPr>
            <p:ph type="dt" sz="half" idx="10"/>
          </p:nvPr>
        </p:nvSpPr>
        <p:spPr/>
        <p:txBody>
          <a:bodyPr/>
          <a:lstStyle/>
          <a:p>
            <a:fld id="{45E587F4-1F13-4F3A-B207-F68FD2B8EE67}" type="datetime1">
              <a:rPr lang="en-US" smtClean="0"/>
              <a:t>11/27/2018</a:t>
            </a:fld>
            <a:endParaRPr lang="en-US" dirty="0"/>
          </a:p>
        </p:txBody>
      </p:sp>
      <p:sp>
        <p:nvSpPr>
          <p:cNvPr id="8" name="Footer Placeholder 7">
            <a:extLst>
              <a:ext uri="{FF2B5EF4-FFF2-40B4-BE49-F238E27FC236}">
                <a16:creationId xmlns:a16="http://schemas.microsoft.com/office/drawing/2014/main" id="{0B579043-8E9D-496F-BB84-23BCF8057139}"/>
              </a:ext>
            </a:extLst>
          </p:cNvPr>
          <p:cNvSpPr>
            <a:spLocks noGrp="1"/>
          </p:cNvSpPr>
          <p:nvPr>
            <p:ph type="ftr" sz="quarter" idx="11"/>
          </p:nvPr>
        </p:nvSpPr>
        <p:spPr/>
        <p:txBody>
          <a:bodyPr/>
          <a:lstStyle/>
          <a:p>
            <a:r>
              <a:rPr lang="en-US"/>
              <a:t>www.governmentblockchain.org </a:t>
            </a:r>
            <a:endParaRPr lang="en-US" dirty="0"/>
          </a:p>
        </p:txBody>
      </p:sp>
      <p:sp>
        <p:nvSpPr>
          <p:cNvPr id="9" name="Slide Number Placeholder 8">
            <a:extLst>
              <a:ext uri="{FF2B5EF4-FFF2-40B4-BE49-F238E27FC236}">
                <a16:creationId xmlns:a16="http://schemas.microsoft.com/office/drawing/2014/main" id="{82D57394-75AA-4908-8CD6-2A8A2CF5B1F2}"/>
              </a:ext>
            </a:extLst>
          </p:cNvPr>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Title 9">
            <a:extLst>
              <a:ext uri="{FF2B5EF4-FFF2-40B4-BE49-F238E27FC236}">
                <a16:creationId xmlns:a16="http://schemas.microsoft.com/office/drawing/2014/main" id="{D16C525C-D2E5-4156-A5ED-A7087C1A8B2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3682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C3A45-FAAB-4CAD-A8A3-6D4419C386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55853B-5AEE-47E4-B159-19351D92CC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DED61-3031-44FB-B1F6-E8BF9215658B}"/>
              </a:ext>
            </a:extLst>
          </p:cNvPr>
          <p:cNvSpPr>
            <a:spLocks noGrp="1"/>
          </p:cNvSpPr>
          <p:nvPr>
            <p:ph type="dt" sz="half" idx="10"/>
          </p:nvPr>
        </p:nvSpPr>
        <p:spPr/>
        <p:txBody>
          <a:bodyPr/>
          <a:lstStyle/>
          <a:p>
            <a:fld id="{3ED31D74-C251-4093-AF7F-3EE0E2A9832E}" type="datetime1">
              <a:rPr lang="en-US" smtClean="0"/>
              <a:t>11/27/2018</a:t>
            </a:fld>
            <a:endParaRPr lang="en-US" dirty="0"/>
          </a:p>
        </p:txBody>
      </p:sp>
      <p:sp>
        <p:nvSpPr>
          <p:cNvPr id="5" name="Footer Placeholder 4">
            <a:extLst>
              <a:ext uri="{FF2B5EF4-FFF2-40B4-BE49-F238E27FC236}">
                <a16:creationId xmlns:a16="http://schemas.microsoft.com/office/drawing/2014/main" id="{B278F3C7-7FEC-434E-9ECC-D4B189E7A57A}"/>
              </a:ext>
            </a:extLst>
          </p:cNvPr>
          <p:cNvSpPr>
            <a:spLocks noGrp="1"/>
          </p:cNvSpPr>
          <p:nvPr>
            <p:ph type="ftr" sz="quarter" idx="11"/>
          </p:nvPr>
        </p:nvSpPr>
        <p:spPr/>
        <p:txBody>
          <a:bodyPr/>
          <a:lstStyle>
            <a:lvl1pPr>
              <a:defRPr/>
            </a:lvl1pPr>
          </a:lstStyle>
          <a:p>
            <a:r>
              <a:rPr lang="en-US" dirty="0"/>
              <a:t>www.GBAglobal.org</a:t>
            </a:r>
          </a:p>
        </p:txBody>
      </p:sp>
      <p:sp>
        <p:nvSpPr>
          <p:cNvPr id="6" name="Slide Number Placeholder 5">
            <a:extLst>
              <a:ext uri="{FF2B5EF4-FFF2-40B4-BE49-F238E27FC236}">
                <a16:creationId xmlns:a16="http://schemas.microsoft.com/office/drawing/2014/main" id="{94ED5195-6D00-4E20-B99E-3DDD90B29A4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32815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8B3EA-BA5E-4347-BC7C-690611F8AF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5C45F5-AF62-4848-BFEF-8AA6A6102C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23B7F3-303B-4F5F-A689-3C1E97B2E780}"/>
              </a:ext>
            </a:extLst>
          </p:cNvPr>
          <p:cNvSpPr>
            <a:spLocks noGrp="1"/>
          </p:cNvSpPr>
          <p:nvPr>
            <p:ph type="dt" sz="half" idx="10"/>
          </p:nvPr>
        </p:nvSpPr>
        <p:spPr/>
        <p:txBody>
          <a:bodyPr/>
          <a:lstStyle/>
          <a:p>
            <a:fld id="{E6E08706-651C-4CC1-BCD4-1EAE231AF3A7}" type="datetime1">
              <a:rPr lang="en-US" smtClean="0"/>
              <a:t>11/27/2018</a:t>
            </a:fld>
            <a:endParaRPr lang="en-US" dirty="0"/>
          </a:p>
        </p:txBody>
      </p:sp>
      <p:sp>
        <p:nvSpPr>
          <p:cNvPr id="5" name="Footer Placeholder 4">
            <a:extLst>
              <a:ext uri="{FF2B5EF4-FFF2-40B4-BE49-F238E27FC236}">
                <a16:creationId xmlns:a16="http://schemas.microsoft.com/office/drawing/2014/main" id="{8313FC72-6A3B-4C8C-AC08-63CCEC6BDC41}"/>
              </a:ext>
            </a:extLst>
          </p:cNvPr>
          <p:cNvSpPr>
            <a:spLocks noGrp="1"/>
          </p:cNvSpPr>
          <p:nvPr>
            <p:ph type="ftr" sz="quarter" idx="11"/>
          </p:nvPr>
        </p:nvSpPr>
        <p:spPr/>
        <p:txBody>
          <a:bodyPr/>
          <a:lstStyle>
            <a:lvl1pPr>
              <a:defRPr/>
            </a:lvl1pPr>
          </a:lstStyle>
          <a:p>
            <a:r>
              <a:rPr lang="en-US" dirty="0"/>
              <a:t>www.GBAglobal.org</a:t>
            </a:r>
          </a:p>
        </p:txBody>
      </p:sp>
      <p:sp>
        <p:nvSpPr>
          <p:cNvPr id="6" name="Slide Number Placeholder 5">
            <a:extLst>
              <a:ext uri="{FF2B5EF4-FFF2-40B4-BE49-F238E27FC236}">
                <a16:creationId xmlns:a16="http://schemas.microsoft.com/office/drawing/2014/main" id="{2F3F4AB6-DCA0-49F5-9042-B1540A72BB9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23820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7530-1648-4641-BD05-68CAA00E9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CAAC4C-4673-43BE-8BD9-D16991969E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1F6A92-4866-4BAD-B600-96498B9DFD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AC872A-9800-40EC-88B5-2406AED0BC0F}"/>
              </a:ext>
            </a:extLst>
          </p:cNvPr>
          <p:cNvSpPr>
            <a:spLocks noGrp="1"/>
          </p:cNvSpPr>
          <p:nvPr>
            <p:ph type="dt" sz="half" idx="10"/>
          </p:nvPr>
        </p:nvSpPr>
        <p:spPr/>
        <p:txBody>
          <a:bodyPr/>
          <a:lstStyle/>
          <a:p>
            <a:fld id="{B7E58A02-98AF-4C36-8FDE-4A2FA5ADA853}" type="datetime1">
              <a:rPr lang="en-US" smtClean="0"/>
              <a:t>11/27/2018</a:t>
            </a:fld>
            <a:endParaRPr lang="en-US" dirty="0"/>
          </a:p>
        </p:txBody>
      </p:sp>
      <p:sp>
        <p:nvSpPr>
          <p:cNvPr id="6" name="Footer Placeholder 5">
            <a:extLst>
              <a:ext uri="{FF2B5EF4-FFF2-40B4-BE49-F238E27FC236}">
                <a16:creationId xmlns:a16="http://schemas.microsoft.com/office/drawing/2014/main" id="{1B133BC6-14F5-4A47-99F7-127D097B04E1}"/>
              </a:ext>
            </a:extLst>
          </p:cNvPr>
          <p:cNvSpPr>
            <a:spLocks noGrp="1"/>
          </p:cNvSpPr>
          <p:nvPr>
            <p:ph type="ftr" sz="quarter" idx="11"/>
          </p:nvPr>
        </p:nvSpPr>
        <p:spPr/>
        <p:txBody>
          <a:bodyPr/>
          <a:lstStyle>
            <a:lvl1pPr>
              <a:defRPr/>
            </a:lvl1pPr>
          </a:lstStyle>
          <a:p>
            <a:r>
              <a:rPr lang="en-US" dirty="0"/>
              <a:t>www.GBAglobal.org</a:t>
            </a:r>
          </a:p>
        </p:txBody>
      </p:sp>
      <p:sp>
        <p:nvSpPr>
          <p:cNvPr id="7" name="Slide Number Placeholder 6">
            <a:extLst>
              <a:ext uri="{FF2B5EF4-FFF2-40B4-BE49-F238E27FC236}">
                <a16:creationId xmlns:a16="http://schemas.microsoft.com/office/drawing/2014/main" id="{827C345E-F55E-4A09-8A52-00A6793D838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79874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A17B3-0B92-418E-B6B4-8BB2367530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BD899A-6B07-4458-89AE-F88C4B01DA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BC83BD6-5C37-4485-A3C0-91604F6C110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30B921-DDC5-4710-A88C-8E86EA633C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E0A7C0-7D2B-4F5D-B92F-50AADA84E7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F0586B-D34C-4E8A-A89A-D751F8785BCD}"/>
              </a:ext>
            </a:extLst>
          </p:cNvPr>
          <p:cNvSpPr>
            <a:spLocks noGrp="1"/>
          </p:cNvSpPr>
          <p:nvPr>
            <p:ph type="dt" sz="half" idx="10"/>
          </p:nvPr>
        </p:nvSpPr>
        <p:spPr/>
        <p:txBody>
          <a:bodyPr/>
          <a:lstStyle/>
          <a:p>
            <a:fld id="{2ADBA2BD-2159-4F98-B2F4-8506DEE1492D}" type="datetime1">
              <a:rPr lang="en-US" smtClean="0"/>
              <a:t>11/27/2018</a:t>
            </a:fld>
            <a:endParaRPr lang="en-US" dirty="0"/>
          </a:p>
        </p:txBody>
      </p:sp>
      <p:sp>
        <p:nvSpPr>
          <p:cNvPr id="8" name="Footer Placeholder 7">
            <a:extLst>
              <a:ext uri="{FF2B5EF4-FFF2-40B4-BE49-F238E27FC236}">
                <a16:creationId xmlns:a16="http://schemas.microsoft.com/office/drawing/2014/main" id="{DDC41C47-1125-4966-BC2D-59A79A05725D}"/>
              </a:ext>
            </a:extLst>
          </p:cNvPr>
          <p:cNvSpPr>
            <a:spLocks noGrp="1"/>
          </p:cNvSpPr>
          <p:nvPr>
            <p:ph type="ftr" sz="quarter" idx="11"/>
          </p:nvPr>
        </p:nvSpPr>
        <p:spPr/>
        <p:txBody>
          <a:bodyPr/>
          <a:lstStyle>
            <a:lvl1pPr>
              <a:defRPr/>
            </a:lvl1pPr>
          </a:lstStyle>
          <a:p>
            <a:r>
              <a:rPr lang="en-US" dirty="0"/>
              <a:t>www.GBAglobal.org</a:t>
            </a:r>
          </a:p>
        </p:txBody>
      </p:sp>
      <p:sp>
        <p:nvSpPr>
          <p:cNvPr id="9" name="Slide Number Placeholder 8">
            <a:extLst>
              <a:ext uri="{FF2B5EF4-FFF2-40B4-BE49-F238E27FC236}">
                <a16:creationId xmlns:a16="http://schemas.microsoft.com/office/drawing/2014/main" id="{15A1F316-B501-4F48-A919-816E0B9EBAC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93194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D9072-56D8-483D-8EEF-AA645588C3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E16A2F-A393-4DF9-B3D6-D5CF8CE3A852}"/>
              </a:ext>
            </a:extLst>
          </p:cNvPr>
          <p:cNvSpPr>
            <a:spLocks noGrp="1"/>
          </p:cNvSpPr>
          <p:nvPr>
            <p:ph type="dt" sz="half" idx="10"/>
          </p:nvPr>
        </p:nvSpPr>
        <p:spPr/>
        <p:txBody>
          <a:bodyPr/>
          <a:lstStyle/>
          <a:p>
            <a:fld id="{8CCEBF3D-4562-4809-A86D-AA8A8CC56A56}" type="datetime1">
              <a:rPr lang="en-US" smtClean="0"/>
              <a:t>11/27/2018</a:t>
            </a:fld>
            <a:endParaRPr lang="en-US" dirty="0"/>
          </a:p>
        </p:txBody>
      </p:sp>
      <p:sp>
        <p:nvSpPr>
          <p:cNvPr id="4" name="Footer Placeholder 3">
            <a:extLst>
              <a:ext uri="{FF2B5EF4-FFF2-40B4-BE49-F238E27FC236}">
                <a16:creationId xmlns:a16="http://schemas.microsoft.com/office/drawing/2014/main" id="{3FFA7D1A-D708-4948-8AF2-69C0DF34F90A}"/>
              </a:ext>
            </a:extLst>
          </p:cNvPr>
          <p:cNvSpPr>
            <a:spLocks noGrp="1"/>
          </p:cNvSpPr>
          <p:nvPr>
            <p:ph type="ftr" sz="quarter" idx="11"/>
          </p:nvPr>
        </p:nvSpPr>
        <p:spPr/>
        <p:txBody>
          <a:bodyPr/>
          <a:lstStyle>
            <a:lvl1pPr>
              <a:defRPr/>
            </a:lvl1pPr>
          </a:lstStyle>
          <a:p>
            <a:r>
              <a:rPr lang="en-US" dirty="0"/>
              <a:t>www.GBAglobal.org</a:t>
            </a:r>
          </a:p>
        </p:txBody>
      </p:sp>
      <p:sp>
        <p:nvSpPr>
          <p:cNvPr id="5" name="Slide Number Placeholder 4">
            <a:extLst>
              <a:ext uri="{FF2B5EF4-FFF2-40B4-BE49-F238E27FC236}">
                <a16:creationId xmlns:a16="http://schemas.microsoft.com/office/drawing/2014/main" id="{1E9640F1-9FAF-448E-8346-D3CCDF4B243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41414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C4FE03-2C2B-4D98-8A06-FD43471AC85E}"/>
              </a:ext>
            </a:extLst>
          </p:cNvPr>
          <p:cNvSpPr>
            <a:spLocks noGrp="1"/>
          </p:cNvSpPr>
          <p:nvPr>
            <p:ph type="dt" sz="half" idx="10"/>
          </p:nvPr>
        </p:nvSpPr>
        <p:spPr/>
        <p:txBody>
          <a:bodyPr/>
          <a:lstStyle/>
          <a:p>
            <a:fld id="{10A55E09-B902-4C12-A75C-789201ABAA67}" type="datetime1">
              <a:rPr lang="en-US" smtClean="0"/>
              <a:t>11/27/2018</a:t>
            </a:fld>
            <a:endParaRPr lang="en-US" dirty="0"/>
          </a:p>
        </p:txBody>
      </p:sp>
      <p:sp>
        <p:nvSpPr>
          <p:cNvPr id="3" name="Footer Placeholder 2">
            <a:extLst>
              <a:ext uri="{FF2B5EF4-FFF2-40B4-BE49-F238E27FC236}">
                <a16:creationId xmlns:a16="http://schemas.microsoft.com/office/drawing/2014/main" id="{C06F0F4B-399C-46A7-8C1F-99BDE5A82DA3}"/>
              </a:ext>
            </a:extLst>
          </p:cNvPr>
          <p:cNvSpPr>
            <a:spLocks noGrp="1"/>
          </p:cNvSpPr>
          <p:nvPr>
            <p:ph type="ftr" sz="quarter" idx="11"/>
          </p:nvPr>
        </p:nvSpPr>
        <p:spPr/>
        <p:txBody>
          <a:bodyPr/>
          <a:lstStyle/>
          <a:p>
            <a:r>
              <a:rPr lang="en-US"/>
              <a:t>www.governmentblockchain.org </a:t>
            </a:r>
            <a:endParaRPr lang="en-US" dirty="0"/>
          </a:p>
        </p:txBody>
      </p:sp>
      <p:sp>
        <p:nvSpPr>
          <p:cNvPr id="4" name="Slide Number Placeholder 3">
            <a:extLst>
              <a:ext uri="{FF2B5EF4-FFF2-40B4-BE49-F238E27FC236}">
                <a16:creationId xmlns:a16="http://schemas.microsoft.com/office/drawing/2014/main" id="{61C694DF-E606-41B5-A2A8-DE04236B3A8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1348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AF2DA-477D-49EC-9416-C5E739FB61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F5926F-D592-4734-A492-812D465DF6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D7384-CFB9-47CC-96D0-D40F48C4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15E2DE-891F-4F8C-97DF-1E614AFEE5F8}"/>
              </a:ext>
            </a:extLst>
          </p:cNvPr>
          <p:cNvSpPr>
            <a:spLocks noGrp="1"/>
          </p:cNvSpPr>
          <p:nvPr>
            <p:ph type="dt" sz="half" idx="10"/>
          </p:nvPr>
        </p:nvSpPr>
        <p:spPr/>
        <p:txBody>
          <a:bodyPr/>
          <a:lstStyle/>
          <a:p>
            <a:fld id="{FEDC6BB3-4ABA-4E0B-AFA6-8CEFED0AE5A6}" type="datetime1">
              <a:rPr lang="en-US" smtClean="0"/>
              <a:t>11/27/2018</a:t>
            </a:fld>
            <a:endParaRPr lang="en-US" dirty="0"/>
          </a:p>
        </p:txBody>
      </p:sp>
      <p:sp>
        <p:nvSpPr>
          <p:cNvPr id="6" name="Footer Placeholder 5">
            <a:extLst>
              <a:ext uri="{FF2B5EF4-FFF2-40B4-BE49-F238E27FC236}">
                <a16:creationId xmlns:a16="http://schemas.microsoft.com/office/drawing/2014/main" id="{49759205-F8BD-4D75-8875-7D759BA1F010}"/>
              </a:ext>
            </a:extLst>
          </p:cNvPr>
          <p:cNvSpPr>
            <a:spLocks noGrp="1"/>
          </p:cNvSpPr>
          <p:nvPr>
            <p:ph type="ftr" sz="quarter" idx="11"/>
          </p:nvPr>
        </p:nvSpPr>
        <p:spPr/>
        <p:txBody>
          <a:bodyPr/>
          <a:lstStyle/>
          <a:p>
            <a:r>
              <a:rPr lang="en-US"/>
              <a:t>www.governmentblockchain.org </a:t>
            </a:r>
            <a:endParaRPr lang="en-US" dirty="0"/>
          </a:p>
        </p:txBody>
      </p:sp>
      <p:sp>
        <p:nvSpPr>
          <p:cNvPr id="7" name="Slide Number Placeholder 6">
            <a:extLst>
              <a:ext uri="{FF2B5EF4-FFF2-40B4-BE49-F238E27FC236}">
                <a16:creationId xmlns:a16="http://schemas.microsoft.com/office/drawing/2014/main" id="{09DEB42D-4150-4242-8B4A-5D2881D10D6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53246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DCA1-78B5-45EB-B19F-60355C6316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956D74-EB61-4E71-A652-826F8F4D7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847595-C8E5-4AF7-B384-F9436BA58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1D8D34-3328-4D11-999D-28C705F69BE2}"/>
              </a:ext>
            </a:extLst>
          </p:cNvPr>
          <p:cNvSpPr>
            <a:spLocks noGrp="1"/>
          </p:cNvSpPr>
          <p:nvPr>
            <p:ph type="dt" sz="half" idx="10"/>
          </p:nvPr>
        </p:nvSpPr>
        <p:spPr/>
        <p:txBody>
          <a:bodyPr/>
          <a:lstStyle/>
          <a:p>
            <a:fld id="{9692C4F9-59A9-4431-805D-51DB10E6AD3E}" type="datetime1">
              <a:rPr lang="en-US" smtClean="0"/>
              <a:t>11/27/2018</a:t>
            </a:fld>
            <a:endParaRPr lang="en-US" dirty="0"/>
          </a:p>
        </p:txBody>
      </p:sp>
      <p:sp>
        <p:nvSpPr>
          <p:cNvPr id="6" name="Footer Placeholder 5">
            <a:extLst>
              <a:ext uri="{FF2B5EF4-FFF2-40B4-BE49-F238E27FC236}">
                <a16:creationId xmlns:a16="http://schemas.microsoft.com/office/drawing/2014/main" id="{9FBAC227-DA60-4535-BDAD-3102650E4421}"/>
              </a:ext>
            </a:extLst>
          </p:cNvPr>
          <p:cNvSpPr>
            <a:spLocks noGrp="1"/>
          </p:cNvSpPr>
          <p:nvPr>
            <p:ph type="ftr" sz="quarter" idx="11"/>
          </p:nvPr>
        </p:nvSpPr>
        <p:spPr/>
        <p:txBody>
          <a:bodyPr/>
          <a:lstStyle/>
          <a:p>
            <a:r>
              <a:rPr lang="en-US"/>
              <a:t>www.governmentblockchain.org </a:t>
            </a:r>
            <a:endParaRPr lang="en-US" dirty="0"/>
          </a:p>
        </p:txBody>
      </p:sp>
      <p:sp>
        <p:nvSpPr>
          <p:cNvPr id="7" name="Slide Number Placeholder 6">
            <a:extLst>
              <a:ext uri="{FF2B5EF4-FFF2-40B4-BE49-F238E27FC236}">
                <a16:creationId xmlns:a16="http://schemas.microsoft.com/office/drawing/2014/main" id="{F3AD4128-331B-47B4-8D9D-B188107CE53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72991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032D78-CE4B-4619-B22C-B576D0121574}"/>
              </a:ext>
            </a:extLst>
          </p:cNvPr>
          <p:cNvSpPr>
            <a:spLocks noGrp="1"/>
          </p:cNvSpPr>
          <p:nvPr>
            <p:ph type="title"/>
          </p:nvPr>
        </p:nvSpPr>
        <p:spPr>
          <a:xfrm>
            <a:off x="838200" y="365125"/>
            <a:ext cx="9011478" cy="7878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1B568-2AA1-4929-A99A-4BF166B138EE}"/>
              </a:ext>
            </a:extLst>
          </p:cNvPr>
          <p:cNvSpPr>
            <a:spLocks noGrp="1"/>
          </p:cNvSpPr>
          <p:nvPr>
            <p:ph type="body" idx="1"/>
          </p:nvPr>
        </p:nvSpPr>
        <p:spPr>
          <a:xfrm>
            <a:off x="838200" y="1281115"/>
            <a:ext cx="10515600" cy="489584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96733-1098-4706-963D-BD5B2E58D1C7}"/>
              </a:ext>
            </a:extLst>
          </p:cNvPr>
          <p:cNvSpPr>
            <a:spLocks noGrp="1"/>
          </p:cNvSpPr>
          <p:nvPr>
            <p:ph type="dt" sz="half" idx="2"/>
          </p:nvPr>
        </p:nvSpPr>
        <p:spPr>
          <a:xfrm>
            <a:off x="1381536" y="6356350"/>
            <a:ext cx="21998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6B91C-2917-40E8-B8CD-015F51730892}" type="datetime1">
              <a:rPr lang="en-US" smtClean="0"/>
              <a:t>11/27/2018</a:t>
            </a:fld>
            <a:endParaRPr lang="en-US" dirty="0"/>
          </a:p>
        </p:txBody>
      </p:sp>
      <p:sp>
        <p:nvSpPr>
          <p:cNvPr id="5" name="Footer Placeholder 4">
            <a:extLst>
              <a:ext uri="{FF2B5EF4-FFF2-40B4-BE49-F238E27FC236}">
                <a16:creationId xmlns:a16="http://schemas.microsoft.com/office/drawing/2014/main" id="{F774F48D-3B43-4AFA-B910-84FD48AC00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www.GBAglobal.org</a:t>
            </a:r>
          </a:p>
        </p:txBody>
      </p:sp>
      <p:sp>
        <p:nvSpPr>
          <p:cNvPr id="6" name="Slide Number Placeholder 5">
            <a:extLst>
              <a:ext uri="{FF2B5EF4-FFF2-40B4-BE49-F238E27FC236}">
                <a16:creationId xmlns:a16="http://schemas.microsoft.com/office/drawing/2014/main" id="{FCBE4927-752A-48B7-9D9C-3BA722C3E4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pic>
        <p:nvPicPr>
          <p:cNvPr id="7" name="Picture 6">
            <a:extLst>
              <a:ext uri="{FF2B5EF4-FFF2-40B4-BE49-F238E27FC236}">
                <a16:creationId xmlns:a16="http://schemas.microsoft.com/office/drawing/2014/main" id="{03F0D1F4-1A4B-4E93-AEA5-EC42D3ED9BD0}"/>
              </a:ext>
            </a:extLst>
          </p:cNvPr>
          <p:cNvPicPr>
            <a:picLocks noChangeAspect="1"/>
          </p:cNvPicPr>
          <p:nvPr userDrawn="1"/>
        </p:nvPicPr>
        <p:blipFill>
          <a:blip r:embed="rId15"/>
          <a:stretch>
            <a:fillRect/>
          </a:stretch>
        </p:blipFill>
        <p:spPr>
          <a:xfrm>
            <a:off x="228598" y="5428352"/>
            <a:ext cx="1152939" cy="1152939"/>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9026FF61-C882-4CB8-B639-871F356923CF}"/>
              </a:ext>
            </a:extLst>
          </p:cNvPr>
          <p:cNvPicPr>
            <a:picLocks noChangeAspect="1"/>
          </p:cNvPicPr>
          <p:nvPr userDrawn="1"/>
        </p:nvPicPr>
        <p:blipFill>
          <a:blip r:embed="rId16"/>
          <a:stretch>
            <a:fillRect/>
          </a:stretch>
        </p:blipFill>
        <p:spPr>
          <a:xfrm>
            <a:off x="9982200" y="387627"/>
            <a:ext cx="1826696" cy="659640"/>
          </a:xfrm>
          <a:prstGeom prst="rect">
            <a:avLst/>
          </a:prstGeom>
        </p:spPr>
      </p:pic>
    </p:spTree>
    <p:extLst>
      <p:ext uri="{BB962C8B-B14F-4D97-AF65-F5344CB8AC3E}">
        <p14:creationId xmlns:p14="http://schemas.microsoft.com/office/powerpoint/2010/main" val="377981083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682"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krebsonsecurity.com/2018/11/usps-site-exposed-data-on-60-million-users/"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www.freeformatter.com/sha256-generator.html#ad-outputa"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S9JGmA5_unY&amp;t=0s"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https://www.wired.com/story/nigerian-email-scammers-more-effective-than-ever/"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www.ccn.com/hackers-exploit-tracking-service-to-infiltrate-bitcoin-exchange-gate-io/"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72.jp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6.png"/><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erson standing in front of a building&#10;&#10;Description automatically generated">
            <a:extLst>
              <a:ext uri="{FF2B5EF4-FFF2-40B4-BE49-F238E27FC236}">
                <a16:creationId xmlns:a16="http://schemas.microsoft.com/office/drawing/2014/main" id="{FACA49D9-7933-44B4-9F91-28353BE1C3E2}"/>
              </a:ext>
            </a:extLst>
          </p:cNvPr>
          <p:cNvPicPr>
            <a:picLocks noChangeAspect="1"/>
          </p:cNvPicPr>
          <p:nvPr/>
        </p:nvPicPr>
        <p:blipFill rotWithShape="1">
          <a:blip r:embed="rId2">
            <a:extLst/>
          </a:blip>
          <a:srcRect t="11810" b="5772"/>
          <a:stretch/>
        </p:blipFill>
        <p:spPr>
          <a:xfrm>
            <a:off x="20" y="1"/>
            <a:ext cx="12191980" cy="6857999"/>
          </a:xfrm>
          <a:prstGeom prst="rect">
            <a:avLst/>
          </a:prstGeom>
        </p:spPr>
      </p:pic>
      <p:sp>
        <p:nvSpPr>
          <p:cNvPr id="2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itle 5">
            <a:extLst>
              <a:ext uri="{FF2B5EF4-FFF2-40B4-BE49-F238E27FC236}">
                <a16:creationId xmlns:a16="http://schemas.microsoft.com/office/drawing/2014/main" id="{513F7E7B-20B0-48CA-82F1-6E1F82B52D3D}"/>
              </a:ext>
            </a:extLst>
          </p:cNvPr>
          <p:cNvSpPr>
            <a:spLocks noGrp="1"/>
          </p:cNvSpPr>
          <p:nvPr>
            <p:ph type="ctrTitle"/>
          </p:nvPr>
        </p:nvSpPr>
        <p:spPr>
          <a:xfrm>
            <a:off x="709448" y="1913950"/>
            <a:ext cx="4204137" cy="1342754"/>
          </a:xfrm>
        </p:spPr>
        <p:txBody>
          <a:bodyPr vert="horz" lIns="91440" tIns="45720" rIns="91440" bIns="45720" rtlCol="0" anchor="ctr">
            <a:normAutofit/>
          </a:bodyPr>
          <a:lstStyle/>
          <a:p>
            <a:r>
              <a:rPr lang="en-US" sz="4400" b="1" dirty="0"/>
              <a:t>Blockchain and Security</a:t>
            </a:r>
          </a:p>
        </p:txBody>
      </p:sp>
      <p:sp>
        <p:nvSpPr>
          <p:cNvPr id="5" name="Slide Number Placeholder 4">
            <a:extLst>
              <a:ext uri="{FF2B5EF4-FFF2-40B4-BE49-F238E27FC236}">
                <a16:creationId xmlns:a16="http://schemas.microsoft.com/office/drawing/2014/main" id="{9273B76F-05D0-478B-BC00-A59F674902B7}"/>
              </a:ext>
            </a:extLst>
          </p:cNvPr>
          <p:cNvSpPr>
            <a:spLocks noGrp="1"/>
          </p:cNvSpPr>
          <p:nvPr>
            <p:ph type="sldNum" sz="quarter" idx="12"/>
          </p:nvPr>
        </p:nvSpPr>
        <p:spPr>
          <a:xfrm>
            <a:off x="2568203" y="1232300"/>
            <a:ext cx="365760" cy="365125"/>
          </a:xfrm>
          <a:prstGeom prst="ellipse">
            <a:avLst/>
          </a:prstGeom>
          <a:solidFill>
            <a:schemeClr val="bg1">
              <a:alpha val="70000"/>
            </a:schemeClr>
          </a:solidFill>
          <a:ln>
            <a:solidFill>
              <a:schemeClr val="tx1">
                <a:lumMod val="75000"/>
                <a:lumOff val="25000"/>
              </a:schemeClr>
            </a:solidFill>
          </a:ln>
        </p:spPr>
        <p:txBody>
          <a:bodyPr vert="horz" lIns="91440" tIns="45720" rIns="91440" bIns="45720" rtlCol="0" anchor="ctr">
            <a:normAutofit/>
          </a:bodyPr>
          <a:lstStyle/>
          <a:p>
            <a:pPr algn="ctr">
              <a:lnSpc>
                <a:spcPct val="90000"/>
              </a:lnSpc>
              <a:spcAft>
                <a:spcPts val="600"/>
              </a:spcAft>
              <a:defRPr/>
            </a:pPr>
            <a:fld id="{6D22F896-40B5-4ADD-8801-0D06FADFA095}" type="slidenum">
              <a:rPr lang="en-US">
                <a:solidFill>
                  <a:schemeClr val="tx1"/>
                </a:solidFill>
                <a:latin typeface="Calibri" panose="020F0502020204030204"/>
              </a:rPr>
              <a:pPr algn="ctr">
                <a:lnSpc>
                  <a:spcPct val="90000"/>
                </a:lnSpc>
                <a:spcAft>
                  <a:spcPts val="600"/>
                </a:spcAft>
                <a:defRPr/>
              </a:pPr>
              <a:t>1</a:t>
            </a:fld>
            <a:endParaRPr lang="en-US">
              <a:solidFill>
                <a:schemeClr val="tx1"/>
              </a:solidFill>
              <a:latin typeface="Calibri" panose="020F0502020204030204"/>
            </a:endParaRPr>
          </a:p>
        </p:txBody>
      </p:sp>
      <p:cxnSp>
        <p:nvCxnSpPr>
          <p:cNvPr id="22" name="Straight Connector 2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Subtitle 6">
            <a:extLst>
              <a:ext uri="{FF2B5EF4-FFF2-40B4-BE49-F238E27FC236}">
                <a16:creationId xmlns:a16="http://schemas.microsoft.com/office/drawing/2014/main" id="{28DC3625-92A4-4EF7-9AF7-38B48768DC5A}"/>
              </a:ext>
            </a:extLst>
          </p:cNvPr>
          <p:cNvSpPr>
            <a:spLocks noGrp="1"/>
          </p:cNvSpPr>
          <p:nvPr>
            <p:ph type="subTitle" idx="1"/>
          </p:nvPr>
        </p:nvSpPr>
        <p:spPr>
          <a:xfrm>
            <a:off x="525516" y="3417573"/>
            <a:ext cx="5491656" cy="2619839"/>
          </a:xfrm>
        </p:spPr>
        <p:txBody>
          <a:bodyPr vert="horz" lIns="91440" tIns="45720" rIns="91440" bIns="45720" rtlCol="0" anchor="ctr">
            <a:normAutofit/>
          </a:bodyPr>
          <a:lstStyle/>
          <a:p>
            <a:pPr algn="l"/>
            <a:r>
              <a:rPr lang="en-US" dirty="0"/>
              <a:t>Gerard Dache, Global President</a:t>
            </a:r>
          </a:p>
          <a:p>
            <a:pPr algn="l"/>
            <a:r>
              <a:rPr lang="en-US" dirty="0"/>
              <a:t>Government Blockchain Association (GBA)</a:t>
            </a:r>
          </a:p>
          <a:p>
            <a:pPr algn="l"/>
            <a:r>
              <a:rPr lang="en-US" dirty="0"/>
              <a:t>gerard.dache@GBAglobal.org</a:t>
            </a:r>
          </a:p>
          <a:p>
            <a:pPr algn="l"/>
            <a:endParaRPr lang="en-US" sz="1800" dirty="0"/>
          </a:p>
        </p:txBody>
      </p:sp>
      <p:sp>
        <p:nvSpPr>
          <p:cNvPr id="4" name="Footer Placeholder 3">
            <a:extLst>
              <a:ext uri="{FF2B5EF4-FFF2-40B4-BE49-F238E27FC236}">
                <a16:creationId xmlns:a16="http://schemas.microsoft.com/office/drawing/2014/main" id="{2FC23C9D-C376-41E9-8E1B-9D9554293ED7}"/>
              </a:ext>
            </a:extLst>
          </p:cNvPr>
          <p:cNvSpPr>
            <a:spLocks noGrp="1"/>
          </p:cNvSpPr>
          <p:nvPr>
            <p:ph type="ftr" sz="quarter" idx="11"/>
          </p:nvPr>
        </p:nvSpPr>
        <p:spPr>
          <a:xfrm>
            <a:off x="1216573" y="6144611"/>
            <a:ext cx="3069020" cy="361977"/>
          </a:xfrm>
        </p:spPr>
        <p:txBody>
          <a:bodyPr vert="horz" lIns="91440" tIns="45720" rIns="91440" bIns="45720" rtlCol="0" anchor="ctr">
            <a:normAutofit/>
          </a:bodyPr>
          <a:lstStyle/>
          <a:p>
            <a:pPr>
              <a:spcAft>
                <a:spcPts val="600"/>
              </a:spcAft>
              <a:defRPr/>
            </a:pPr>
            <a:r>
              <a:rPr lang="en-US" sz="1400" kern="1200" dirty="0">
                <a:solidFill>
                  <a:schemeClr val="tx1"/>
                </a:solidFill>
                <a:latin typeface="Calibri" panose="020F0502020204030204"/>
                <a:ea typeface="+mn-ea"/>
                <a:cs typeface="+mn-cs"/>
              </a:rPr>
              <a:t>www.GBAglobal.org</a:t>
            </a:r>
          </a:p>
        </p:txBody>
      </p:sp>
    </p:spTree>
    <p:extLst>
      <p:ext uri="{BB962C8B-B14F-4D97-AF65-F5344CB8AC3E}">
        <p14:creationId xmlns:p14="http://schemas.microsoft.com/office/powerpoint/2010/main" val="305165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1D80-D2A7-49AF-B5C0-BF648CB163CF}"/>
              </a:ext>
            </a:extLst>
          </p:cNvPr>
          <p:cNvSpPr>
            <a:spLocks noGrp="1"/>
          </p:cNvSpPr>
          <p:nvPr>
            <p:ph type="title"/>
          </p:nvPr>
        </p:nvSpPr>
        <p:spPr/>
        <p:txBody>
          <a:bodyPr/>
          <a:lstStyle/>
          <a:p>
            <a:r>
              <a:rPr lang="en-US" dirty="0"/>
              <a:t>Blockchain Attributes</a:t>
            </a:r>
          </a:p>
        </p:txBody>
      </p:sp>
      <p:pic>
        <p:nvPicPr>
          <p:cNvPr id="4" name="Content Placeholder 3">
            <a:extLst>
              <a:ext uri="{FF2B5EF4-FFF2-40B4-BE49-F238E27FC236}">
                <a16:creationId xmlns:a16="http://schemas.microsoft.com/office/drawing/2014/main" id="{A1E702B2-F95D-4FC1-8740-DD02AD1E1E4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2489790"/>
            <a:ext cx="10515600" cy="252971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Footer Placeholder 2">
            <a:extLst>
              <a:ext uri="{FF2B5EF4-FFF2-40B4-BE49-F238E27FC236}">
                <a16:creationId xmlns:a16="http://schemas.microsoft.com/office/drawing/2014/main" id="{29B273E4-BD53-4374-9E2A-5B74DB84CE5A}"/>
              </a:ext>
            </a:extLst>
          </p:cNvPr>
          <p:cNvSpPr>
            <a:spLocks noGrp="1"/>
          </p:cNvSpPr>
          <p:nvPr>
            <p:ph type="ftr" sz="quarter" idx="11"/>
          </p:nvPr>
        </p:nvSpPr>
        <p:spPr/>
        <p:txBody>
          <a:bodyPr/>
          <a:lstStyle/>
          <a:p>
            <a:r>
              <a:rPr lang="en-US"/>
              <a:t>www.governmentblockchain.org </a:t>
            </a:r>
            <a:endParaRPr lang="en-US" dirty="0"/>
          </a:p>
        </p:txBody>
      </p:sp>
      <p:sp>
        <p:nvSpPr>
          <p:cNvPr id="5" name="Slide Number Placeholder 4">
            <a:extLst>
              <a:ext uri="{FF2B5EF4-FFF2-40B4-BE49-F238E27FC236}">
                <a16:creationId xmlns:a16="http://schemas.microsoft.com/office/drawing/2014/main" id="{FC19F691-29DF-4384-97C4-AC3FCE2E6534}"/>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3838199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15599" y="252291"/>
            <a:ext cx="11360799" cy="810400"/>
          </a:xfrm>
          <a:prstGeom prst="rect">
            <a:avLst/>
          </a:prstGeom>
          <a:noFill/>
          <a:ln>
            <a:noFill/>
          </a:ln>
        </p:spPr>
        <p:txBody>
          <a:bodyPr vert="horz" lIns="121900" tIns="121900" rIns="121900" bIns="121900" rtlCol="0" anchor="t" anchorCtr="0">
            <a:noAutofit/>
          </a:bodyPr>
          <a:lstStyle/>
          <a:p>
            <a:pPr>
              <a:buSzPct val="25000"/>
            </a:pPr>
            <a:r>
              <a:rPr lang="en-US" sz="3200" dirty="0"/>
              <a:t>Google Trends Search:  </a:t>
            </a:r>
            <a:r>
              <a:rPr lang="en-US" sz="3200" dirty="0">
                <a:solidFill>
                  <a:srgbClr val="0000FF"/>
                </a:solidFill>
              </a:rPr>
              <a:t>“</a:t>
            </a:r>
            <a:r>
              <a:rPr lang="en-US" sz="3200" i="1" dirty="0">
                <a:solidFill>
                  <a:srgbClr val="0000FF"/>
                </a:solidFill>
              </a:rPr>
              <a:t>Blockchain</a:t>
            </a:r>
            <a:r>
              <a:rPr lang="en-US" sz="3200" dirty="0">
                <a:solidFill>
                  <a:srgbClr val="0000FF"/>
                </a:solidFill>
              </a:rPr>
              <a:t>”</a:t>
            </a:r>
            <a:endParaRPr lang="en" sz="3200" dirty="0">
              <a:solidFill>
                <a:srgbClr val="0000FF"/>
              </a:solidFill>
            </a:endParaRPr>
          </a:p>
        </p:txBody>
      </p:sp>
      <p:sp>
        <p:nvSpPr>
          <p:cNvPr id="109" name="Shape 109"/>
          <p:cNvSpPr txBox="1">
            <a:spLocks noGrp="1"/>
          </p:cNvSpPr>
          <p:nvPr>
            <p:ph type="sldNum" idx="12"/>
          </p:nvPr>
        </p:nvSpPr>
        <p:spPr>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11</a:t>
            </a:fld>
            <a:endParaRPr lang="en" sz="1867" dirty="0">
              <a:solidFill>
                <a:srgbClr val="000000"/>
              </a:solidFill>
              <a:latin typeface="Arial"/>
              <a:ea typeface="Arial"/>
              <a:cs typeface="Arial"/>
              <a:sym typeface="Arial"/>
            </a:endParaRPr>
          </a:p>
        </p:txBody>
      </p:sp>
      <p:sp>
        <p:nvSpPr>
          <p:cNvPr id="10" name="Rectangle 9">
            <a:extLst>
              <a:ext uri="{FF2B5EF4-FFF2-40B4-BE49-F238E27FC236}">
                <a16:creationId xmlns:a16="http://schemas.microsoft.com/office/drawing/2014/main" id="{6249AF3C-A3AC-43B4-8A2F-8CAC2A748FF5}"/>
              </a:ext>
            </a:extLst>
          </p:cNvPr>
          <p:cNvSpPr/>
          <p:nvPr/>
        </p:nvSpPr>
        <p:spPr>
          <a:xfrm>
            <a:off x="9257413" y="5826642"/>
            <a:ext cx="297712" cy="127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11" name="Table 10">
            <a:extLst>
              <a:ext uri="{FF2B5EF4-FFF2-40B4-BE49-F238E27FC236}">
                <a16:creationId xmlns:a16="http://schemas.microsoft.com/office/drawing/2014/main" id="{01466FBF-233D-4ED0-8489-3936FFDE36EE}"/>
              </a:ext>
            </a:extLst>
          </p:cNvPr>
          <p:cNvGraphicFramePr>
            <a:graphicFrameLocks noGrp="1"/>
          </p:cNvGraphicFramePr>
          <p:nvPr>
            <p:extLst>
              <p:ext uri="{D42A27DB-BD31-4B8C-83A1-F6EECF244321}">
                <p14:modId xmlns:p14="http://schemas.microsoft.com/office/powerpoint/2010/main" val="471940023"/>
              </p:ext>
            </p:extLst>
          </p:nvPr>
        </p:nvGraphicFramePr>
        <p:xfrm>
          <a:off x="179824" y="1136745"/>
          <a:ext cx="11222792" cy="4206962"/>
        </p:xfrm>
        <a:graphic>
          <a:graphicData uri="http://schemas.openxmlformats.org/drawingml/2006/table">
            <a:tbl>
              <a:tblPr/>
              <a:tblGrid>
                <a:gridCol w="1402849">
                  <a:extLst>
                    <a:ext uri="{9D8B030D-6E8A-4147-A177-3AD203B41FA5}">
                      <a16:colId xmlns:a16="http://schemas.microsoft.com/office/drawing/2014/main" val="2073321057"/>
                    </a:ext>
                  </a:extLst>
                </a:gridCol>
                <a:gridCol w="1402849">
                  <a:extLst>
                    <a:ext uri="{9D8B030D-6E8A-4147-A177-3AD203B41FA5}">
                      <a16:colId xmlns:a16="http://schemas.microsoft.com/office/drawing/2014/main" val="668857046"/>
                    </a:ext>
                  </a:extLst>
                </a:gridCol>
                <a:gridCol w="1402849">
                  <a:extLst>
                    <a:ext uri="{9D8B030D-6E8A-4147-A177-3AD203B41FA5}">
                      <a16:colId xmlns:a16="http://schemas.microsoft.com/office/drawing/2014/main" val="2874199880"/>
                    </a:ext>
                  </a:extLst>
                </a:gridCol>
                <a:gridCol w="1402849">
                  <a:extLst>
                    <a:ext uri="{9D8B030D-6E8A-4147-A177-3AD203B41FA5}">
                      <a16:colId xmlns:a16="http://schemas.microsoft.com/office/drawing/2014/main" val="3400670171"/>
                    </a:ext>
                  </a:extLst>
                </a:gridCol>
                <a:gridCol w="1402849">
                  <a:extLst>
                    <a:ext uri="{9D8B030D-6E8A-4147-A177-3AD203B41FA5}">
                      <a16:colId xmlns:a16="http://schemas.microsoft.com/office/drawing/2014/main" val="625068767"/>
                    </a:ext>
                  </a:extLst>
                </a:gridCol>
                <a:gridCol w="1402849">
                  <a:extLst>
                    <a:ext uri="{9D8B030D-6E8A-4147-A177-3AD203B41FA5}">
                      <a16:colId xmlns:a16="http://schemas.microsoft.com/office/drawing/2014/main" val="3245188662"/>
                    </a:ext>
                  </a:extLst>
                </a:gridCol>
                <a:gridCol w="1402849">
                  <a:extLst>
                    <a:ext uri="{9D8B030D-6E8A-4147-A177-3AD203B41FA5}">
                      <a16:colId xmlns:a16="http://schemas.microsoft.com/office/drawing/2014/main" val="2180330276"/>
                    </a:ext>
                  </a:extLst>
                </a:gridCol>
                <a:gridCol w="1402849">
                  <a:extLst>
                    <a:ext uri="{9D8B030D-6E8A-4147-A177-3AD203B41FA5}">
                      <a16:colId xmlns:a16="http://schemas.microsoft.com/office/drawing/2014/main" val="2666228828"/>
                    </a:ext>
                  </a:extLst>
                </a:gridCol>
              </a:tblGrid>
              <a:tr h="183255">
                <a:tc>
                  <a:txBody>
                    <a:bodyPr/>
                    <a:lstStyle/>
                    <a:p>
                      <a:pPr algn="ctr" fontAlgn="ctr"/>
                      <a:r>
                        <a:rPr lang="en-US" sz="1200" b="0" i="0" u="none" strike="noStrike" dirty="0">
                          <a:solidFill>
                            <a:srgbClr val="305496"/>
                          </a:solidFill>
                          <a:effectLst/>
                          <a:latin typeface="Calibri" panose="020F0502020204030204" pitchFamily="34" charset="0"/>
                        </a:rPr>
                        <a:t>Lesotho</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Malta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Iceland</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Guernsey</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Armenia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Portugal</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Montenegro</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Puerto Rico</a:t>
                      </a:r>
                    </a:p>
                  </a:txBody>
                  <a:tcPr marL="10117" marR="10117" marT="10117" marB="0" anchor="ctr">
                    <a:lnL>
                      <a:noFill/>
                    </a:lnL>
                    <a:lnR>
                      <a:noFill/>
                    </a:lnR>
                    <a:lnT>
                      <a:noFill/>
                    </a:lnT>
                    <a:lnB>
                      <a:noFill/>
                    </a:lnB>
                  </a:tcPr>
                </a:tc>
                <a:extLst>
                  <a:ext uri="{0D108BD9-81ED-4DB2-BD59-A6C34878D82A}">
                    <a16:rowId xmlns:a16="http://schemas.microsoft.com/office/drawing/2014/main" val="1097260942"/>
                  </a:ext>
                </a:extLst>
              </a:tr>
              <a:tr h="183255">
                <a:tc>
                  <a:txBody>
                    <a:bodyPr/>
                    <a:lstStyle/>
                    <a:p>
                      <a:pPr algn="ctr" fontAlgn="ctr"/>
                      <a:r>
                        <a:rPr lang="en-US" sz="1200" b="0" i="0" u="none" strike="noStrike" dirty="0">
                          <a:solidFill>
                            <a:srgbClr val="305496"/>
                          </a:solidFill>
                          <a:effectLst/>
                          <a:latin typeface="Calibri" panose="020F0502020204030204" pitchFamily="34" charset="0"/>
                        </a:rPr>
                        <a:t>Ghana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Netherlands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Latvia</a:t>
                      </a:r>
                    </a:p>
                  </a:txBody>
                  <a:tcPr marL="10117" marR="10117" marT="10117" marB="0" anchor="ctr">
                    <a:lnL>
                      <a:noFill/>
                    </a:lnL>
                    <a:lnR>
                      <a:noFill/>
                    </a:lnR>
                    <a:lnT>
                      <a:noFill/>
                    </a:lnT>
                    <a:lnB>
                      <a:noFill/>
                    </a:lnB>
                  </a:tcPr>
                </a:tc>
                <a:tc>
                  <a:txBody>
                    <a:bodyPr/>
                    <a:lstStyle/>
                    <a:p>
                      <a:pPr algn="ctr" fontAlgn="ctr"/>
                      <a:r>
                        <a:rPr lang="en-US" sz="1200" b="0" i="0" u="none" strike="noStrike" dirty="0">
                          <a:solidFill>
                            <a:srgbClr val="305496"/>
                          </a:solidFill>
                          <a:effectLst/>
                          <a:latin typeface="Calibri" panose="020F0502020204030204" pitchFamily="34" charset="0"/>
                        </a:rPr>
                        <a:t>Benin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Bangladesh</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Croatia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Poland</a:t>
                      </a:r>
                    </a:p>
                  </a:txBody>
                  <a:tcPr marL="10117" marR="10117" marT="10117" marB="0" anchor="ctr">
                    <a:lnL>
                      <a:noFill/>
                    </a:lnL>
                    <a:lnR>
                      <a:noFill/>
                    </a:lnR>
                    <a:lnT>
                      <a:noFill/>
                    </a:lnT>
                    <a:lnB>
                      <a:noFill/>
                    </a:lnB>
                  </a:tcPr>
                </a:tc>
                <a:tc>
                  <a:txBody>
                    <a:bodyPr/>
                    <a:lstStyle/>
                    <a:p>
                      <a:pPr algn="ctr" fontAlgn="ctr"/>
                      <a:r>
                        <a:rPr lang="en-US" sz="1200" b="0" i="0" u="none" strike="noStrike" dirty="0">
                          <a:solidFill>
                            <a:srgbClr val="305496"/>
                          </a:solidFill>
                          <a:effectLst/>
                          <a:latin typeface="Calibri" panose="020F0502020204030204" pitchFamily="34" charset="0"/>
                        </a:rPr>
                        <a:t>Nicaragua</a:t>
                      </a:r>
                    </a:p>
                  </a:txBody>
                  <a:tcPr marL="10117" marR="10117" marT="10117" marB="0" anchor="ctr">
                    <a:lnL>
                      <a:noFill/>
                    </a:lnL>
                    <a:lnR>
                      <a:noFill/>
                    </a:lnR>
                    <a:lnT>
                      <a:noFill/>
                    </a:lnT>
                    <a:lnB>
                      <a:noFill/>
                    </a:lnB>
                  </a:tcPr>
                </a:tc>
                <a:extLst>
                  <a:ext uri="{0D108BD9-81ED-4DB2-BD59-A6C34878D82A}">
                    <a16:rowId xmlns:a16="http://schemas.microsoft.com/office/drawing/2014/main" val="4160043057"/>
                  </a:ext>
                </a:extLst>
              </a:tr>
              <a:tr h="183255">
                <a:tc>
                  <a:txBody>
                    <a:bodyPr/>
                    <a:lstStyle/>
                    <a:p>
                      <a:pPr algn="ctr" fontAlgn="ctr"/>
                      <a:r>
                        <a:rPr lang="en-US" sz="1200" b="0" i="0" u="none" strike="noStrike">
                          <a:solidFill>
                            <a:srgbClr val="305496"/>
                          </a:solidFill>
                          <a:effectLst/>
                          <a:latin typeface="Calibri" panose="020F0502020204030204" pitchFamily="34" charset="0"/>
                        </a:rPr>
                        <a:t>Nigeria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Cambodia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Botswana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New Zealand</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Rwanda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Guam</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Albania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Chile</a:t>
                      </a:r>
                    </a:p>
                  </a:txBody>
                  <a:tcPr marL="10117" marR="10117" marT="10117" marB="0" anchor="ctr">
                    <a:lnL>
                      <a:noFill/>
                    </a:lnL>
                    <a:lnR>
                      <a:noFill/>
                    </a:lnR>
                    <a:lnT>
                      <a:noFill/>
                    </a:lnT>
                    <a:lnB>
                      <a:noFill/>
                    </a:lnB>
                  </a:tcPr>
                </a:tc>
                <a:extLst>
                  <a:ext uri="{0D108BD9-81ED-4DB2-BD59-A6C34878D82A}">
                    <a16:rowId xmlns:a16="http://schemas.microsoft.com/office/drawing/2014/main" val="2749402804"/>
                  </a:ext>
                </a:extLst>
              </a:tr>
              <a:tr h="366508">
                <a:tc>
                  <a:txBody>
                    <a:bodyPr/>
                    <a:lstStyle/>
                    <a:p>
                      <a:pPr algn="ctr" fontAlgn="ctr"/>
                      <a:r>
                        <a:rPr lang="en-US" sz="1200" b="0" i="0" u="none" strike="noStrike" dirty="0">
                          <a:solidFill>
                            <a:srgbClr val="305496"/>
                          </a:solidFill>
                          <a:effectLst/>
                          <a:latin typeface="Calibri" panose="020F0502020204030204" pitchFamily="34" charset="0"/>
                        </a:rPr>
                        <a:t>St. Helena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United Arab Emirates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Andorra</a:t>
                      </a:r>
                    </a:p>
                  </a:txBody>
                  <a:tcPr marL="10117" marR="10117" marT="10117" marB="0" anchor="ctr">
                    <a:lnL>
                      <a:noFill/>
                    </a:lnL>
                    <a:lnR>
                      <a:noFill/>
                    </a:lnR>
                    <a:lnT>
                      <a:noFill/>
                    </a:lnT>
                    <a:lnB>
                      <a:noFill/>
                    </a:lnB>
                  </a:tcPr>
                </a:tc>
                <a:tc>
                  <a:txBody>
                    <a:bodyPr/>
                    <a:lstStyle/>
                    <a:p>
                      <a:pPr algn="ctr" fontAlgn="ctr"/>
                      <a:r>
                        <a:rPr lang="en-US" sz="1200" b="0" i="0" u="none" strike="noStrike" dirty="0">
                          <a:solidFill>
                            <a:srgbClr val="305496"/>
                          </a:solidFill>
                          <a:effectLst/>
                          <a:latin typeface="Calibri" panose="020F0502020204030204" pitchFamily="34" charset="0"/>
                        </a:rPr>
                        <a:t>Bolivia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Finland</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Kyrgyzstan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Uruguay</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Congo - Kinshasa</a:t>
                      </a:r>
                    </a:p>
                  </a:txBody>
                  <a:tcPr marL="10117" marR="10117" marT="10117" marB="0" anchor="ctr">
                    <a:lnL>
                      <a:noFill/>
                    </a:lnL>
                    <a:lnR>
                      <a:noFill/>
                    </a:lnR>
                    <a:lnT>
                      <a:noFill/>
                    </a:lnT>
                    <a:lnB>
                      <a:noFill/>
                    </a:lnB>
                  </a:tcPr>
                </a:tc>
                <a:extLst>
                  <a:ext uri="{0D108BD9-81ED-4DB2-BD59-A6C34878D82A}">
                    <a16:rowId xmlns:a16="http://schemas.microsoft.com/office/drawing/2014/main" val="962718021"/>
                  </a:ext>
                </a:extLst>
              </a:tr>
              <a:tr h="183255">
                <a:tc>
                  <a:txBody>
                    <a:bodyPr/>
                    <a:lstStyle/>
                    <a:p>
                      <a:pPr algn="ctr" fontAlgn="ctr"/>
                      <a:r>
                        <a:rPr lang="en-US" sz="1200" b="0" i="0" u="none" strike="noStrike">
                          <a:solidFill>
                            <a:srgbClr val="305496"/>
                          </a:solidFill>
                          <a:effectLst/>
                          <a:latin typeface="Calibri" panose="020F0502020204030204" pitchFamily="34" charset="0"/>
                        </a:rPr>
                        <a:t>Liechtenstein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Monaco</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Cameroon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Brunei</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Lithuania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Thailand</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Ecuador</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Syria</a:t>
                      </a:r>
                    </a:p>
                  </a:txBody>
                  <a:tcPr marL="10117" marR="10117" marT="10117" marB="0" anchor="ctr">
                    <a:lnL>
                      <a:noFill/>
                    </a:lnL>
                    <a:lnR>
                      <a:noFill/>
                    </a:lnR>
                    <a:lnT>
                      <a:noFill/>
                    </a:lnT>
                    <a:lnB>
                      <a:noFill/>
                    </a:lnB>
                  </a:tcPr>
                </a:tc>
                <a:extLst>
                  <a:ext uri="{0D108BD9-81ED-4DB2-BD59-A6C34878D82A}">
                    <a16:rowId xmlns:a16="http://schemas.microsoft.com/office/drawing/2014/main" val="4196618376"/>
                  </a:ext>
                </a:extLst>
              </a:tr>
              <a:tr h="183255">
                <a:tc>
                  <a:txBody>
                    <a:bodyPr/>
                    <a:lstStyle/>
                    <a:p>
                      <a:pPr algn="ctr" fontAlgn="ctr"/>
                      <a:r>
                        <a:rPr lang="en-US" sz="1200" b="0" i="0" u="none" strike="noStrike">
                          <a:solidFill>
                            <a:srgbClr val="305496"/>
                          </a:solidFill>
                          <a:effectLst/>
                          <a:latin typeface="Calibri" panose="020F0502020204030204" pitchFamily="34" charset="0"/>
                        </a:rPr>
                        <a:t>Singapore</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Uganda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Canada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Israel</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Uzbekistan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Spain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RÃ©union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Angola</a:t>
                      </a:r>
                    </a:p>
                  </a:txBody>
                  <a:tcPr marL="10117" marR="10117" marT="10117" marB="0" anchor="ctr">
                    <a:lnL>
                      <a:noFill/>
                    </a:lnL>
                    <a:lnR>
                      <a:noFill/>
                    </a:lnR>
                    <a:lnT>
                      <a:noFill/>
                    </a:lnT>
                    <a:lnB>
                      <a:noFill/>
                    </a:lnB>
                  </a:tcPr>
                </a:tc>
                <a:extLst>
                  <a:ext uri="{0D108BD9-81ED-4DB2-BD59-A6C34878D82A}">
                    <a16:rowId xmlns:a16="http://schemas.microsoft.com/office/drawing/2014/main" val="228079669"/>
                  </a:ext>
                </a:extLst>
              </a:tr>
              <a:tr h="183255">
                <a:tc>
                  <a:txBody>
                    <a:bodyPr/>
                    <a:lstStyle/>
                    <a:p>
                      <a:pPr algn="ctr" fontAlgn="ctr"/>
                      <a:r>
                        <a:rPr lang="en-US" sz="1200" b="0" i="0" u="none" strike="noStrike">
                          <a:solidFill>
                            <a:srgbClr val="305496"/>
                          </a:solidFill>
                          <a:effectLst/>
                          <a:latin typeface="Calibri" panose="020F0502020204030204" pitchFamily="34" charset="0"/>
                        </a:rPr>
                        <a:t>Luxembourg</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Kosovo</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United Kingdom</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Vietnam</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Czechia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Sri Lanka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Oman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El Salvador</a:t>
                      </a:r>
                    </a:p>
                  </a:txBody>
                  <a:tcPr marL="10117" marR="10117" marT="10117" marB="0" anchor="ctr">
                    <a:lnL>
                      <a:noFill/>
                    </a:lnL>
                    <a:lnR>
                      <a:noFill/>
                    </a:lnR>
                    <a:lnT>
                      <a:noFill/>
                    </a:lnT>
                    <a:lnB>
                      <a:noFill/>
                    </a:lnB>
                  </a:tcPr>
                </a:tc>
                <a:extLst>
                  <a:ext uri="{0D108BD9-81ED-4DB2-BD59-A6C34878D82A}">
                    <a16:rowId xmlns:a16="http://schemas.microsoft.com/office/drawing/2014/main" val="264190893"/>
                  </a:ext>
                </a:extLst>
              </a:tr>
              <a:tr h="183255">
                <a:tc>
                  <a:txBody>
                    <a:bodyPr/>
                    <a:lstStyle/>
                    <a:p>
                      <a:pPr algn="ctr" fontAlgn="ctr"/>
                      <a:r>
                        <a:rPr lang="en-US" sz="1200" b="0" i="0" u="none" strike="noStrike">
                          <a:solidFill>
                            <a:srgbClr val="305496"/>
                          </a:solidFill>
                          <a:effectLst/>
                          <a:latin typeface="Calibri" panose="020F0502020204030204" pitchFamily="34" charset="0"/>
                        </a:rPr>
                        <a:t>Gibraltar</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Estonia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Malaysia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Belarus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France</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Azerbaijan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Senegal</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Mexico</a:t>
                      </a:r>
                    </a:p>
                  </a:txBody>
                  <a:tcPr marL="10117" marR="10117" marT="10117" marB="0" anchor="ctr">
                    <a:lnL>
                      <a:noFill/>
                    </a:lnL>
                    <a:lnR>
                      <a:noFill/>
                    </a:lnR>
                    <a:lnT>
                      <a:noFill/>
                    </a:lnT>
                    <a:lnB>
                      <a:noFill/>
                    </a:lnB>
                  </a:tcPr>
                </a:tc>
                <a:extLst>
                  <a:ext uri="{0D108BD9-81ED-4DB2-BD59-A6C34878D82A}">
                    <a16:rowId xmlns:a16="http://schemas.microsoft.com/office/drawing/2014/main" val="2877330249"/>
                  </a:ext>
                </a:extLst>
              </a:tr>
              <a:tr h="183255">
                <a:tc>
                  <a:txBody>
                    <a:bodyPr/>
                    <a:lstStyle/>
                    <a:p>
                      <a:pPr algn="ctr" fontAlgn="ctr"/>
                      <a:r>
                        <a:rPr lang="en-US" sz="1200" b="0" i="0" u="none" strike="noStrike">
                          <a:solidFill>
                            <a:srgbClr val="305496"/>
                          </a:solidFill>
                          <a:effectLst/>
                          <a:latin typeface="Calibri" panose="020F0502020204030204" pitchFamily="34" charset="0"/>
                        </a:rPr>
                        <a:t>Antigua &amp; Barbuda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Ukraine</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Belgium</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Haiti</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Algeria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Taiwan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Peru</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Sudan</a:t>
                      </a:r>
                    </a:p>
                  </a:txBody>
                  <a:tcPr marL="10117" marR="10117" marT="10117" marB="0" anchor="ctr">
                    <a:lnL>
                      <a:noFill/>
                    </a:lnL>
                    <a:lnR>
                      <a:noFill/>
                    </a:lnR>
                    <a:lnT>
                      <a:noFill/>
                    </a:lnT>
                    <a:lnB>
                      <a:noFill/>
                    </a:lnB>
                  </a:tcPr>
                </a:tc>
                <a:extLst>
                  <a:ext uri="{0D108BD9-81ED-4DB2-BD59-A6C34878D82A}">
                    <a16:rowId xmlns:a16="http://schemas.microsoft.com/office/drawing/2014/main" val="807079570"/>
                  </a:ext>
                </a:extLst>
              </a:tr>
              <a:tr h="183255">
                <a:tc>
                  <a:txBody>
                    <a:bodyPr/>
                    <a:lstStyle/>
                    <a:p>
                      <a:pPr algn="ctr" fontAlgn="ctr"/>
                      <a:r>
                        <a:rPr lang="en-US" sz="1200" b="0" i="0" u="none" strike="noStrike">
                          <a:solidFill>
                            <a:srgbClr val="305496"/>
                          </a:solidFill>
                          <a:effectLst/>
                          <a:latin typeface="Calibri" panose="020F0502020204030204" pitchFamily="34" charset="0"/>
                        </a:rPr>
                        <a:t>Zimbabwe</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Barbados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Georgia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Aruba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Bulgaria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Lebanon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Hungary</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Honduras</a:t>
                      </a:r>
                    </a:p>
                  </a:txBody>
                  <a:tcPr marL="10117" marR="10117" marT="10117" marB="0" anchor="ctr">
                    <a:lnL>
                      <a:noFill/>
                    </a:lnL>
                    <a:lnR>
                      <a:noFill/>
                    </a:lnR>
                    <a:lnT>
                      <a:noFill/>
                    </a:lnT>
                    <a:lnB>
                      <a:noFill/>
                    </a:lnB>
                  </a:tcPr>
                </a:tc>
                <a:extLst>
                  <a:ext uri="{0D108BD9-81ED-4DB2-BD59-A6C34878D82A}">
                    <a16:rowId xmlns:a16="http://schemas.microsoft.com/office/drawing/2014/main" val="996429999"/>
                  </a:ext>
                </a:extLst>
              </a:tr>
              <a:tr h="183255">
                <a:tc>
                  <a:txBody>
                    <a:bodyPr/>
                    <a:lstStyle/>
                    <a:p>
                      <a:pPr algn="ctr" fontAlgn="ctr"/>
                      <a:r>
                        <a:rPr lang="en-US" sz="1200" b="0" i="0" u="none" strike="noStrike">
                          <a:solidFill>
                            <a:srgbClr val="305496"/>
                          </a:solidFill>
                          <a:effectLst/>
                          <a:latin typeface="Calibri" panose="020F0502020204030204" pitchFamily="34" charset="0"/>
                        </a:rPr>
                        <a:t>CÃ´te dâ€™Ivoire</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Cyprus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Nepal</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Suriname</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Jamaica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Paraguay</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Zambia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Ethiopia</a:t>
                      </a:r>
                    </a:p>
                  </a:txBody>
                  <a:tcPr marL="10117" marR="10117" marT="10117" marB="0" anchor="ctr">
                    <a:lnL>
                      <a:noFill/>
                    </a:lnL>
                    <a:lnR>
                      <a:noFill/>
                    </a:lnR>
                    <a:lnT>
                      <a:noFill/>
                    </a:lnT>
                    <a:lnB>
                      <a:noFill/>
                    </a:lnB>
                  </a:tcPr>
                </a:tc>
                <a:extLst>
                  <a:ext uri="{0D108BD9-81ED-4DB2-BD59-A6C34878D82A}">
                    <a16:rowId xmlns:a16="http://schemas.microsoft.com/office/drawing/2014/main" val="3120865454"/>
                  </a:ext>
                </a:extLst>
              </a:tr>
              <a:tr h="183255">
                <a:tc>
                  <a:txBody>
                    <a:bodyPr/>
                    <a:lstStyle/>
                    <a:p>
                      <a:pPr algn="ctr" fontAlgn="ctr"/>
                      <a:r>
                        <a:rPr lang="en-US" sz="1200" b="0" i="0" u="none" strike="noStrike">
                          <a:solidFill>
                            <a:srgbClr val="305496"/>
                          </a:solidFill>
                          <a:effectLst/>
                          <a:latin typeface="Calibri" panose="020F0502020204030204" pitchFamily="34" charset="0"/>
                        </a:rPr>
                        <a:t>Papua New Guinea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Slovenia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Pakistan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French Polynesia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Morocco</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Serbia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Iran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China</a:t>
                      </a:r>
                    </a:p>
                  </a:txBody>
                  <a:tcPr marL="10117" marR="10117" marT="10117" marB="0" anchor="ctr">
                    <a:lnL>
                      <a:noFill/>
                    </a:lnL>
                    <a:lnR>
                      <a:noFill/>
                    </a:lnR>
                    <a:lnT>
                      <a:noFill/>
                    </a:lnT>
                    <a:lnB>
                      <a:noFill/>
                    </a:lnB>
                  </a:tcPr>
                </a:tc>
                <a:extLst>
                  <a:ext uri="{0D108BD9-81ED-4DB2-BD59-A6C34878D82A}">
                    <a16:rowId xmlns:a16="http://schemas.microsoft.com/office/drawing/2014/main" val="875408643"/>
                  </a:ext>
                </a:extLst>
              </a:tr>
              <a:tr h="183255">
                <a:tc>
                  <a:txBody>
                    <a:bodyPr/>
                    <a:lstStyle/>
                    <a:p>
                      <a:pPr algn="ctr" fontAlgn="ctr"/>
                      <a:r>
                        <a:rPr lang="en-US" sz="1200" b="0" i="0" u="none" strike="noStrike">
                          <a:solidFill>
                            <a:srgbClr val="305496"/>
                          </a:solidFill>
                          <a:effectLst/>
                          <a:latin typeface="Calibri" panose="020F0502020204030204" pitchFamily="34" charset="0"/>
                        </a:rPr>
                        <a:t>South Africa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Mauritius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Norway</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Venezuela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Macedonia (FYROM)</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Bahamas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Kuwait</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Saudi Arabia</a:t>
                      </a:r>
                    </a:p>
                  </a:txBody>
                  <a:tcPr marL="10117" marR="10117" marT="10117" marB="0" anchor="ctr">
                    <a:lnL>
                      <a:noFill/>
                    </a:lnL>
                    <a:lnR>
                      <a:noFill/>
                    </a:lnR>
                    <a:lnT>
                      <a:noFill/>
                    </a:lnT>
                    <a:lnB>
                      <a:noFill/>
                    </a:lnB>
                  </a:tcPr>
                </a:tc>
                <a:extLst>
                  <a:ext uri="{0D108BD9-81ED-4DB2-BD59-A6C34878D82A}">
                    <a16:rowId xmlns:a16="http://schemas.microsoft.com/office/drawing/2014/main" val="831673972"/>
                  </a:ext>
                </a:extLst>
              </a:tr>
              <a:tr h="183255">
                <a:tc>
                  <a:txBody>
                    <a:bodyPr/>
                    <a:lstStyle/>
                    <a:p>
                      <a:pPr algn="ctr" fontAlgn="ctr"/>
                      <a:r>
                        <a:rPr lang="en-US" sz="1200" b="0" i="0" u="none" strike="noStrike">
                          <a:solidFill>
                            <a:srgbClr val="305496"/>
                          </a:solidFill>
                          <a:effectLst/>
                          <a:latin typeface="Calibri" panose="020F0502020204030204" pitchFamily="34" charset="0"/>
                        </a:rPr>
                        <a:t>CuraÃ§ao</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Austria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Laos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Kazakhstan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Trinidad &amp; Tobago</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Romania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Fiji</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Japan</a:t>
                      </a:r>
                    </a:p>
                  </a:txBody>
                  <a:tcPr marL="10117" marR="10117" marT="10117" marB="0" anchor="ctr">
                    <a:lnL>
                      <a:noFill/>
                    </a:lnL>
                    <a:lnR>
                      <a:noFill/>
                    </a:lnR>
                    <a:lnT>
                      <a:noFill/>
                    </a:lnT>
                    <a:lnB>
                      <a:noFill/>
                    </a:lnB>
                  </a:tcPr>
                </a:tc>
                <a:extLst>
                  <a:ext uri="{0D108BD9-81ED-4DB2-BD59-A6C34878D82A}">
                    <a16:rowId xmlns:a16="http://schemas.microsoft.com/office/drawing/2014/main" val="703345858"/>
                  </a:ext>
                </a:extLst>
              </a:tr>
              <a:tr h="183255">
                <a:tc>
                  <a:txBody>
                    <a:bodyPr/>
                    <a:lstStyle/>
                    <a:p>
                      <a:pPr algn="ctr" fontAlgn="ctr"/>
                      <a:r>
                        <a:rPr lang="en-US" sz="1200" b="0" i="0" u="none" strike="noStrike">
                          <a:solidFill>
                            <a:srgbClr val="305496"/>
                          </a:solidFill>
                          <a:effectLst/>
                          <a:latin typeface="Calibri" panose="020F0502020204030204" pitchFamily="34" charset="0"/>
                        </a:rPr>
                        <a:t>Hong Kong</a:t>
                      </a:r>
                    </a:p>
                  </a:txBody>
                  <a:tcPr marL="10117" marR="10117" marT="10117" marB="0" anchor="ctr">
                    <a:lnL>
                      <a:noFill/>
                    </a:lnL>
                    <a:lnR>
                      <a:noFill/>
                    </a:lnR>
                    <a:lnT>
                      <a:noFill/>
                    </a:lnT>
                    <a:lnB>
                      <a:noFill/>
                    </a:lnB>
                  </a:tcPr>
                </a:tc>
                <a:tc>
                  <a:txBody>
                    <a:bodyPr/>
                    <a:lstStyle/>
                    <a:p>
                      <a:pPr algn="ctr" fontAlgn="ctr"/>
                      <a:r>
                        <a:rPr lang="en-US" sz="1200" b="0" i="0" u="none" strike="noStrike" dirty="0">
                          <a:solidFill>
                            <a:srgbClr val="305496"/>
                          </a:solidFill>
                          <a:effectLst/>
                          <a:highlight>
                            <a:srgbClr val="FFFF00"/>
                          </a:highlight>
                          <a:latin typeface="Calibri" panose="020F0502020204030204" pitchFamily="34" charset="0"/>
                        </a:rPr>
                        <a:t>Australia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Mongolia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Madagascar</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Panama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Qatar</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Libya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Guatemala</a:t>
                      </a:r>
                    </a:p>
                  </a:txBody>
                  <a:tcPr marL="10117" marR="10117" marT="10117" marB="0" anchor="ctr">
                    <a:lnL>
                      <a:noFill/>
                    </a:lnL>
                    <a:lnR>
                      <a:noFill/>
                    </a:lnR>
                    <a:lnT>
                      <a:noFill/>
                    </a:lnT>
                    <a:lnB>
                      <a:noFill/>
                    </a:lnB>
                  </a:tcPr>
                </a:tc>
                <a:extLst>
                  <a:ext uri="{0D108BD9-81ED-4DB2-BD59-A6C34878D82A}">
                    <a16:rowId xmlns:a16="http://schemas.microsoft.com/office/drawing/2014/main" val="2042321523"/>
                  </a:ext>
                </a:extLst>
              </a:tr>
              <a:tr h="366508">
                <a:tc>
                  <a:txBody>
                    <a:bodyPr/>
                    <a:lstStyle/>
                    <a:p>
                      <a:pPr algn="ctr" fontAlgn="ctr"/>
                      <a:r>
                        <a:rPr lang="en-US" sz="1200" b="0" i="0" u="none" strike="noStrike">
                          <a:solidFill>
                            <a:srgbClr val="305496"/>
                          </a:solidFill>
                          <a:effectLst/>
                          <a:latin typeface="Calibri" panose="020F0502020204030204" pitchFamily="34" charset="0"/>
                        </a:rPr>
                        <a:t>Switzerland</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India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Myanmar (Burma)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Philippines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Namibia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Costa Rica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Bosnia &amp; Herzegovina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Iraq</a:t>
                      </a:r>
                    </a:p>
                  </a:txBody>
                  <a:tcPr marL="10117" marR="10117" marT="10117" marB="0" anchor="ctr">
                    <a:lnL>
                      <a:noFill/>
                    </a:lnL>
                    <a:lnR>
                      <a:noFill/>
                    </a:lnR>
                    <a:lnT>
                      <a:noFill/>
                    </a:lnT>
                    <a:lnB>
                      <a:noFill/>
                    </a:lnB>
                  </a:tcPr>
                </a:tc>
                <a:extLst>
                  <a:ext uri="{0D108BD9-81ED-4DB2-BD59-A6C34878D82A}">
                    <a16:rowId xmlns:a16="http://schemas.microsoft.com/office/drawing/2014/main" val="2657216832"/>
                  </a:ext>
                </a:extLst>
              </a:tr>
              <a:tr h="183255">
                <a:tc>
                  <a:txBody>
                    <a:bodyPr/>
                    <a:lstStyle/>
                    <a:p>
                      <a:pPr algn="ctr" fontAlgn="ctr"/>
                      <a:r>
                        <a:rPr lang="en-US" sz="1200" b="0" i="0" u="none" strike="noStrike">
                          <a:solidFill>
                            <a:srgbClr val="305496"/>
                          </a:solidFill>
                          <a:effectLst/>
                          <a:latin typeface="Calibri" panose="020F0502020204030204" pitchFamily="34" charset="0"/>
                        </a:rPr>
                        <a:t>Bermuda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Ireland</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Russia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Denmark</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Tanzania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Italy</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Egypt</a:t>
                      </a:r>
                    </a:p>
                  </a:txBody>
                  <a:tcPr marL="10117" marR="10117" marT="10117" marB="0" anchor="ctr">
                    <a:lnL>
                      <a:noFill/>
                    </a:lnL>
                    <a:lnR>
                      <a:noFill/>
                    </a:lnR>
                    <a:lnT>
                      <a:noFill/>
                    </a:lnT>
                    <a:lnB>
                      <a:noFill/>
                    </a:lnB>
                  </a:tcPr>
                </a:tc>
                <a:tc rowSpan="4">
                  <a:txBody>
                    <a:bodyPr/>
                    <a:lstStyle/>
                    <a:p>
                      <a:pPr algn="ctr" fontAlgn="ctr"/>
                      <a:endParaRPr lang="en-US" sz="1200" b="0" i="0" u="none" strike="noStrike" dirty="0">
                        <a:solidFill>
                          <a:srgbClr val="305496"/>
                        </a:solidFill>
                        <a:effectLst/>
                        <a:latin typeface="Calibri" panose="020F0502020204030204" pitchFamily="34" charset="0"/>
                      </a:endParaRPr>
                    </a:p>
                  </a:txBody>
                  <a:tcPr marL="10117" marR="10117" marT="10117" marB="0" anchor="ctr">
                    <a:lnL>
                      <a:noFill/>
                    </a:lnL>
                    <a:lnR>
                      <a:noFill/>
                    </a:lnR>
                    <a:lnT>
                      <a:noFill/>
                    </a:lnT>
                    <a:lnB>
                      <a:noFill/>
                    </a:lnB>
                  </a:tcPr>
                </a:tc>
                <a:extLst>
                  <a:ext uri="{0D108BD9-81ED-4DB2-BD59-A6C34878D82A}">
                    <a16:rowId xmlns:a16="http://schemas.microsoft.com/office/drawing/2014/main" val="1250776933"/>
                  </a:ext>
                </a:extLst>
              </a:tr>
              <a:tr h="183255">
                <a:tc>
                  <a:txBody>
                    <a:bodyPr/>
                    <a:lstStyle/>
                    <a:p>
                      <a:pPr algn="ctr" fontAlgn="ctr"/>
                      <a:r>
                        <a:rPr lang="en-US" sz="1200" b="0" i="0" u="none" strike="noStrike">
                          <a:solidFill>
                            <a:srgbClr val="305496"/>
                          </a:solidFill>
                          <a:effectLst/>
                          <a:latin typeface="Calibri" panose="020F0502020204030204" pitchFamily="34" charset="0"/>
                        </a:rPr>
                        <a:t>Cayman Islands</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Dominican Republic</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Moldova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Colombia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Macau</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Slovakia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Turkey</a:t>
                      </a:r>
                    </a:p>
                  </a:txBody>
                  <a:tcPr marL="10117" marR="10117" marT="10117"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683804273"/>
                  </a:ext>
                </a:extLst>
              </a:tr>
              <a:tr h="183255">
                <a:tc>
                  <a:txBody>
                    <a:bodyPr/>
                    <a:lstStyle/>
                    <a:p>
                      <a:pPr algn="ctr" fontAlgn="ctr"/>
                      <a:r>
                        <a:rPr lang="en-US" sz="1200" b="0" i="0" u="none" strike="noStrike">
                          <a:solidFill>
                            <a:srgbClr val="305496"/>
                          </a:solidFill>
                          <a:effectLst/>
                          <a:latin typeface="Calibri" panose="020F0502020204030204" pitchFamily="34" charset="0"/>
                        </a:rPr>
                        <a:t>Isle of Man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Kenya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Germany</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Sweden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Indonesia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Greece</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Argentina</a:t>
                      </a:r>
                    </a:p>
                  </a:txBody>
                  <a:tcPr marL="10117" marR="10117" marT="10117"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70480762"/>
                  </a:ext>
                </a:extLst>
              </a:tr>
              <a:tr h="183255">
                <a:tc>
                  <a:txBody>
                    <a:bodyPr/>
                    <a:lstStyle/>
                    <a:p>
                      <a:pPr algn="ctr" fontAlgn="ctr"/>
                      <a:r>
                        <a:rPr lang="en-US" sz="1200" b="0" i="0" u="none" strike="noStrike" dirty="0">
                          <a:solidFill>
                            <a:srgbClr val="305496"/>
                          </a:solidFill>
                          <a:effectLst/>
                          <a:latin typeface="Calibri" panose="020F0502020204030204" pitchFamily="34" charset="0"/>
                        </a:rPr>
                        <a:t>Jersey</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Tunisia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South Korea</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United States</a:t>
                      </a:r>
                    </a:p>
                  </a:txBody>
                  <a:tcPr marL="10117" marR="10117" marT="10117" marB="0" anchor="ctr">
                    <a:lnL>
                      <a:noFill/>
                    </a:lnL>
                    <a:lnR>
                      <a:noFill/>
                    </a:lnR>
                    <a:lnT>
                      <a:noFill/>
                    </a:lnT>
                    <a:lnB>
                      <a:noFill/>
                    </a:lnB>
                    <a:solidFill>
                      <a:srgbClr val="FFFF00"/>
                    </a:solidFill>
                  </a:tcPr>
                </a:tc>
                <a:tc>
                  <a:txBody>
                    <a:bodyPr/>
                    <a:lstStyle/>
                    <a:p>
                      <a:pPr algn="ctr" fontAlgn="ctr"/>
                      <a:r>
                        <a:rPr lang="en-US" sz="1200" b="0" i="0" u="none" strike="noStrike">
                          <a:solidFill>
                            <a:srgbClr val="305496"/>
                          </a:solidFill>
                          <a:effectLst/>
                          <a:latin typeface="Calibri" panose="020F0502020204030204" pitchFamily="34" charset="0"/>
                        </a:rPr>
                        <a:t>Bahrain</a:t>
                      </a:r>
                    </a:p>
                  </a:txBody>
                  <a:tcPr marL="10117" marR="10117" marT="10117" marB="0" anchor="ctr">
                    <a:lnL>
                      <a:noFill/>
                    </a:lnL>
                    <a:lnR>
                      <a:noFill/>
                    </a:lnR>
                    <a:lnT>
                      <a:noFill/>
                    </a:lnT>
                    <a:lnB>
                      <a:noFill/>
                    </a:lnB>
                  </a:tcPr>
                </a:tc>
                <a:tc>
                  <a:txBody>
                    <a:bodyPr/>
                    <a:lstStyle/>
                    <a:p>
                      <a:pPr algn="ctr" fontAlgn="ctr"/>
                      <a:r>
                        <a:rPr lang="en-US" sz="1200" b="0" i="0" u="none" strike="noStrike">
                          <a:solidFill>
                            <a:srgbClr val="305496"/>
                          </a:solidFill>
                          <a:effectLst/>
                          <a:latin typeface="Calibri" panose="020F0502020204030204" pitchFamily="34" charset="0"/>
                        </a:rPr>
                        <a:t>Brazil</a:t>
                      </a:r>
                    </a:p>
                  </a:txBody>
                  <a:tcPr marL="10117" marR="10117" marT="10117" marB="0" anchor="ctr">
                    <a:lnL>
                      <a:noFill/>
                    </a:lnL>
                    <a:lnR>
                      <a:noFill/>
                    </a:lnR>
                    <a:lnT>
                      <a:noFill/>
                    </a:lnT>
                    <a:lnB>
                      <a:noFill/>
                    </a:lnB>
                  </a:tcPr>
                </a:tc>
                <a:tc>
                  <a:txBody>
                    <a:bodyPr/>
                    <a:lstStyle/>
                    <a:p>
                      <a:pPr algn="ctr" fontAlgn="ctr"/>
                      <a:r>
                        <a:rPr lang="en-US" sz="1200" b="0" i="0" u="none" strike="noStrike" dirty="0">
                          <a:solidFill>
                            <a:srgbClr val="305496"/>
                          </a:solidFill>
                          <a:effectLst/>
                          <a:latin typeface="Calibri" panose="020F0502020204030204" pitchFamily="34" charset="0"/>
                        </a:rPr>
                        <a:t>Jordan</a:t>
                      </a:r>
                    </a:p>
                  </a:txBody>
                  <a:tcPr marL="10117" marR="10117" marT="10117"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201583582"/>
                  </a:ext>
                </a:extLst>
              </a:tr>
            </a:tbl>
          </a:graphicData>
        </a:graphic>
      </p:graphicFrame>
      <p:pic>
        <p:nvPicPr>
          <p:cNvPr id="2" name="Picture 1">
            <a:extLst>
              <a:ext uri="{FF2B5EF4-FFF2-40B4-BE49-F238E27FC236}">
                <a16:creationId xmlns:a16="http://schemas.microsoft.com/office/drawing/2014/main" id="{DDCBEBE8-0522-4E3A-9715-FED9C6B808A8}"/>
              </a:ext>
            </a:extLst>
          </p:cNvPr>
          <p:cNvPicPr>
            <a:picLocks noChangeAspect="1"/>
          </p:cNvPicPr>
          <p:nvPr/>
        </p:nvPicPr>
        <p:blipFill rotWithShape="1">
          <a:blip r:embed="rId3">
            <a:clrChange>
              <a:clrFrom>
                <a:srgbClr val="FFFFFF"/>
              </a:clrFrom>
              <a:clrTo>
                <a:srgbClr val="FFFFFF">
                  <a:alpha val="0"/>
                </a:srgbClr>
              </a:clrTo>
            </a:clrChange>
          </a:blip>
          <a:srcRect l="22093" t="31884" r="21628" b="46667"/>
          <a:stretch/>
        </p:blipFill>
        <p:spPr>
          <a:xfrm>
            <a:off x="1580322" y="4688652"/>
            <a:ext cx="10196076" cy="1819490"/>
          </a:xfrm>
          <a:prstGeom prst="rect">
            <a:avLst/>
          </a:prstGeom>
        </p:spPr>
      </p:pic>
    </p:spTree>
    <p:extLst>
      <p:ext uri="{BB962C8B-B14F-4D97-AF65-F5344CB8AC3E}">
        <p14:creationId xmlns:p14="http://schemas.microsoft.com/office/powerpoint/2010/main" val="3716949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9" name="Picture 2" descr="Image result for crypto currency market cap">
            <a:extLst>
              <a:ext uri="{FF2B5EF4-FFF2-40B4-BE49-F238E27FC236}">
                <a16:creationId xmlns:a16="http://schemas.microsoft.com/office/drawing/2014/main" id="{8E0DD225-D58C-4A50-BDD9-112F0110B5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27" t="-5330" r="-3028" b="5330"/>
          <a:stretch/>
        </p:blipFill>
        <p:spPr bwMode="auto">
          <a:xfrm>
            <a:off x="4564672" y="830093"/>
            <a:ext cx="7452229" cy="5232183"/>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3B6C46-C403-48D4-94C5-E71854AE4CE9}"/>
              </a:ext>
            </a:extLst>
          </p:cNvPr>
          <p:cNvSpPr>
            <a:spLocks noGrp="1"/>
          </p:cNvSpPr>
          <p:nvPr>
            <p:ph type="title"/>
          </p:nvPr>
        </p:nvSpPr>
        <p:spPr>
          <a:xfrm>
            <a:off x="648929" y="629266"/>
            <a:ext cx="3667039" cy="1676603"/>
          </a:xfrm>
        </p:spPr>
        <p:txBody>
          <a:bodyPr>
            <a:normAutofit/>
          </a:bodyPr>
          <a:lstStyle/>
          <a:p>
            <a:r>
              <a:rPr lang="en-US" dirty="0"/>
              <a:t>Market Cap</a:t>
            </a:r>
          </a:p>
        </p:txBody>
      </p:sp>
      <p:sp>
        <p:nvSpPr>
          <p:cNvPr id="1031" name="Content Placeholder 1030"/>
          <p:cNvSpPr>
            <a:spLocks noGrp="1"/>
          </p:cNvSpPr>
          <p:nvPr>
            <p:ph idx="1"/>
          </p:nvPr>
        </p:nvSpPr>
        <p:spPr>
          <a:xfrm>
            <a:off x="648930" y="2438400"/>
            <a:ext cx="3667037" cy="3785419"/>
          </a:xfrm>
        </p:spPr>
        <p:txBody>
          <a:bodyPr>
            <a:normAutofit/>
          </a:bodyPr>
          <a:lstStyle/>
          <a:p>
            <a:r>
              <a:rPr lang="en-US" dirty="0"/>
              <a:t>11/26/2018</a:t>
            </a:r>
          </a:p>
          <a:p>
            <a:r>
              <a:rPr lang="en-US" dirty="0"/>
              <a:t>Total Market: 128 B</a:t>
            </a:r>
          </a:p>
          <a:p>
            <a:r>
              <a:rPr lang="en-US" dirty="0"/>
              <a:t>Bitcoin: 70 Billion</a:t>
            </a:r>
          </a:p>
          <a:p>
            <a:r>
              <a:rPr lang="en-US" dirty="0"/>
              <a:t>XRP:  15 Billion</a:t>
            </a:r>
          </a:p>
          <a:p>
            <a:r>
              <a:rPr lang="en-US" dirty="0"/>
              <a:t>Ethereum: 12 Billion</a:t>
            </a:r>
          </a:p>
        </p:txBody>
      </p:sp>
      <p:sp>
        <p:nvSpPr>
          <p:cNvPr id="3" name="Footer Placeholder 2">
            <a:extLst>
              <a:ext uri="{FF2B5EF4-FFF2-40B4-BE49-F238E27FC236}">
                <a16:creationId xmlns:a16="http://schemas.microsoft.com/office/drawing/2014/main" id="{D5DAEDA6-8EDF-499E-B8FB-C4D968AB6D6C}"/>
              </a:ext>
            </a:extLst>
          </p:cNvPr>
          <p:cNvSpPr>
            <a:spLocks noGrp="1"/>
          </p:cNvSpPr>
          <p:nvPr>
            <p:ph type="ftr" sz="quarter" idx="11"/>
          </p:nvPr>
        </p:nvSpPr>
        <p:spPr/>
        <p:txBody>
          <a:bodyPr/>
          <a:lstStyle/>
          <a:p>
            <a:r>
              <a:rPr lang="en-US"/>
              <a:t>www.governmentblockchain.org </a:t>
            </a:r>
            <a:endParaRPr lang="en-US" dirty="0"/>
          </a:p>
        </p:txBody>
      </p:sp>
      <p:sp>
        <p:nvSpPr>
          <p:cNvPr id="4" name="Slide Number Placeholder 3">
            <a:extLst>
              <a:ext uri="{FF2B5EF4-FFF2-40B4-BE49-F238E27FC236}">
                <a16:creationId xmlns:a16="http://schemas.microsoft.com/office/drawing/2014/main" id="{32BEF0B3-5C67-445C-86F0-15A8C6E082B5}"/>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1671345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89DA05-28DF-467A-AD27-DB14B87F6DA9}"/>
              </a:ext>
            </a:extLst>
          </p:cNvPr>
          <p:cNvSpPr>
            <a:spLocks noGrp="1"/>
          </p:cNvSpPr>
          <p:nvPr>
            <p:ph type="title"/>
          </p:nvPr>
        </p:nvSpPr>
        <p:spPr/>
        <p:txBody>
          <a:bodyPr>
            <a:normAutofit/>
          </a:bodyPr>
          <a:lstStyle/>
          <a:p>
            <a:r>
              <a:rPr lang="en-US" dirty="0"/>
              <a:t>Blockchain As a Security Solution </a:t>
            </a:r>
          </a:p>
        </p:txBody>
      </p:sp>
      <p:graphicFrame>
        <p:nvGraphicFramePr>
          <p:cNvPr id="9" name="Content Placeholder 6"/>
          <p:cNvGraphicFramePr>
            <a:graphicFrameLocks noGrp="1"/>
          </p:cNvGraphicFramePr>
          <p:nvPr>
            <p:ph idx="1"/>
            <p:extLst>
              <p:ext uri="{D42A27DB-BD31-4B8C-83A1-F6EECF244321}">
                <p14:modId xmlns:p14="http://schemas.microsoft.com/office/powerpoint/2010/main" val="3242017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915FC385-0664-4818-BDD4-B142A9C7EEA4}"/>
              </a:ext>
            </a:extLst>
          </p:cNvPr>
          <p:cNvSpPr>
            <a:spLocks noGrp="1"/>
          </p:cNvSpPr>
          <p:nvPr>
            <p:ph type="ftr" sz="quarter" idx="11"/>
          </p:nvPr>
        </p:nvSpPr>
        <p:spPr/>
        <p:txBody>
          <a:bodyPr/>
          <a:lstStyle/>
          <a:p>
            <a:r>
              <a:rPr lang="en-US" dirty="0"/>
              <a:t>www.GBAglobal.org.org </a:t>
            </a:r>
          </a:p>
        </p:txBody>
      </p:sp>
      <p:sp>
        <p:nvSpPr>
          <p:cNvPr id="3" name="Slide Number Placeholder 2">
            <a:extLst>
              <a:ext uri="{FF2B5EF4-FFF2-40B4-BE49-F238E27FC236}">
                <a16:creationId xmlns:a16="http://schemas.microsoft.com/office/drawing/2014/main" id="{C36B98DF-2CBF-444B-8281-6D6EA1AE28B1}"/>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3022926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computer, electronics&#10;&#10;Description automatically generated">
            <a:extLst>
              <a:ext uri="{FF2B5EF4-FFF2-40B4-BE49-F238E27FC236}">
                <a16:creationId xmlns:a16="http://schemas.microsoft.com/office/drawing/2014/main" id="{6959D6CD-42F0-48F9-BBDD-AED7E73700D0}"/>
              </a:ext>
            </a:extLst>
          </p:cNvPr>
          <p:cNvPicPr>
            <a:picLocks noChangeAspect="1"/>
          </p:cNvPicPr>
          <p:nvPr/>
        </p:nvPicPr>
        <p:blipFill rotWithShape="1">
          <a:blip r:embed="rId2"/>
          <a:srcRect l="21408" r="27256" b="7594"/>
          <a:stretch/>
        </p:blipFill>
        <p:spPr>
          <a:xfrm>
            <a:off x="20" y="10"/>
            <a:ext cx="12191980" cy="6857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B2E9B1-37DE-4EA8-BE2B-CC1698F768AF}"/>
              </a:ext>
            </a:extLst>
          </p:cNvPr>
          <p:cNvSpPr>
            <a:spLocks noGrp="1"/>
          </p:cNvSpPr>
          <p:nvPr>
            <p:ph type="title"/>
          </p:nvPr>
        </p:nvSpPr>
        <p:spPr>
          <a:xfrm>
            <a:off x="129210" y="632990"/>
            <a:ext cx="4880112" cy="1043409"/>
          </a:xfrm>
        </p:spPr>
        <p:txBody>
          <a:bodyPr>
            <a:normAutofit fontScale="90000"/>
          </a:bodyPr>
          <a:lstStyle/>
          <a:p>
            <a:r>
              <a:rPr lang="en-US" sz="3600" dirty="0"/>
              <a:t>Domain Name Server (DNS)</a:t>
            </a:r>
          </a:p>
        </p:txBody>
      </p:sp>
      <p:sp>
        <p:nvSpPr>
          <p:cNvPr id="3" name="Content Placeholder 2">
            <a:extLst>
              <a:ext uri="{FF2B5EF4-FFF2-40B4-BE49-F238E27FC236}">
                <a16:creationId xmlns:a16="http://schemas.microsoft.com/office/drawing/2014/main" id="{DC59891F-770F-4A21-8D89-91C2A0110A3C}"/>
              </a:ext>
            </a:extLst>
          </p:cNvPr>
          <p:cNvSpPr>
            <a:spLocks noGrp="1"/>
          </p:cNvSpPr>
          <p:nvPr>
            <p:ph idx="1"/>
          </p:nvPr>
        </p:nvSpPr>
        <p:spPr>
          <a:xfrm>
            <a:off x="129209" y="1774372"/>
            <a:ext cx="5049078" cy="2754086"/>
          </a:xfrm>
        </p:spPr>
        <p:txBody>
          <a:bodyPr anchor="t">
            <a:normAutofit/>
          </a:bodyPr>
          <a:lstStyle/>
          <a:p>
            <a:r>
              <a:rPr lang="en-US" dirty="0"/>
              <a:t>Central Authorities</a:t>
            </a:r>
          </a:p>
          <a:p>
            <a:r>
              <a:rPr lang="en-US" dirty="0"/>
              <a:t>Directs the internet</a:t>
            </a:r>
          </a:p>
          <a:p>
            <a:pPr lvl="1"/>
            <a:r>
              <a:rPr lang="en-US" sz="2800" dirty="0"/>
              <a:t>From a name: CNN.COM</a:t>
            </a:r>
          </a:p>
          <a:p>
            <a:pPr lvl="1"/>
            <a:r>
              <a:rPr lang="en-US" sz="2800" dirty="0"/>
              <a:t>To a server IP:  151.101.1.67</a:t>
            </a:r>
          </a:p>
        </p:txBody>
      </p:sp>
      <p:sp>
        <p:nvSpPr>
          <p:cNvPr id="4" name="Footer Placeholder 3">
            <a:extLst>
              <a:ext uri="{FF2B5EF4-FFF2-40B4-BE49-F238E27FC236}">
                <a16:creationId xmlns:a16="http://schemas.microsoft.com/office/drawing/2014/main" id="{189E34FD-8D31-4AE1-9BAB-5189F3DF3FA9}"/>
              </a:ext>
            </a:extLst>
          </p:cNvPr>
          <p:cNvSpPr>
            <a:spLocks noGrp="1"/>
          </p:cNvSpPr>
          <p:nvPr>
            <p:ph type="ftr" sz="quarter" idx="11"/>
          </p:nvPr>
        </p:nvSpPr>
        <p:spPr>
          <a:xfrm>
            <a:off x="750242" y="4626431"/>
            <a:ext cx="3246992" cy="617260"/>
          </a:xfrm>
        </p:spPr>
        <p:txBody>
          <a:bodyPr>
            <a:normAutofit/>
          </a:bodyPr>
          <a:lstStyle/>
          <a:p>
            <a:pPr algn="l">
              <a:spcAft>
                <a:spcPts val="600"/>
              </a:spcAft>
            </a:pPr>
            <a:r>
              <a:rPr lang="en-US" sz="1100">
                <a:solidFill>
                  <a:schemeClr val="tx1"/>
                </a:solidFill>
              </a:rPr>
              <a:t>www.governmentblockchain.org </a:t>
            </a:r>
          </a:p>
        </p:txBody>
      </p:sp>
      <p:sp>
        <p:nvSpPr>
          <p:cNvPr id="5" name="Slide Number Placeholder 4">
            <a:extLst>
              <a:ext uri="{FF2B5EF4-FFF2-40B4-BE49-F238E27FC236}">
                <a16:creationId xmlns:a16="http://schemas.microsoft.com/office/drawing/2014/main" id="{208FD59D-79EC-4D53-8B1D-9A4133DB7656}"/>
              </a:ext>
            </a:extLst>
          </p:cNvPr>
          <p:cNvSpPr>
            <a:spLocks noGrp="1"/>
          </p:cNvSpPr>
          <p:nvPr>
            <p:ph type="sldNum" sz="quarter" idx="12"/>
          </p:nvPr>
        </p:nvSpPr>
        <p:spPr>
          <a:xfrm>
            <a:off x="11000232" y="6108192"/>
            <a:ext cx="548640" cy="548640"/>
          </a:xfrm>
          <a:prstGeom prst="ellipse">
            <a:avLst/>
          </a:prstGeom>
          <a:solidFill>
            <a:srgbClr val="5E3155"/>
          </a:solidFill>
        </p:spPr>
        <p:txBody>
          <a:bodyPr anchor="ctr">
            <a:normAutofit/>
          </a:bodyPr>
          <a:lstStyle/>
          <a:p>
            <a:pPr algn="ctr">
              <a:spcAft>
                <a:spcPts val="600"/>
              </a:spcAft>
            </a:pPr>
            <a:fld id="{6D22F896-40B5-4ADD-8801-0D06FADFA095}" type="slidenum">
              <a:rPr lang="en-US" sz="1500">
                <a:solidFill>
                  <a:srgbClr val="FFFFFF"/>
                </a:solidFill>
              </a:rPr>
              <a:pPr algn="ctr">
                <a:spcAft>
                  <a:spcPts val="600"/>
                </a:spcAft>
              </a:pPr>
              <a:t>14</a:t>
            </a:fld>
            <a:endParaRPr lang="en-US" sz="1500">
              <a:solidFill>
                <a:srgbClr val="FFFFFF"/>
              </a:solidFill>
            </a:endParaRPr>
          </a:p>
        </p:txBody>
      </p:sp>
    </p:spTree>
    <p:extLst>
      <p:ext uri="{BB962C8B-B14F-4D97-AF65-F5344CB8AC3E}">
        <p14:creationId xmlns:p14="http://schemas.microsoft.com/office/powerpoint/2010/main" val="565918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E8B0C8-DF72-4CC4-AE09-370C9D911D54}"/>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Example 1: Centralized DNS</a:t>
            </a:r>
          </a:p>
        </p:txBody>
      </p:sp>
      <p:cxnSp>
        <p:nvCxnSpPr>
          <p:cNvPr id="75"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076" name="Picture 4" descr="https://www.lucidchart.com/publicSegments/view/72480699-8ebf-4d73-b4eb-80be09bde63c/image.png">
            <a:extLst>
              <a:ext uri="{FF2B5EF4-FFF2-40B4-BE49-F238E27FC236}">
                <a16:creationId xmlns:a16="http://schemas.microsoft.com/office/drawing/2014/main" id="{3C31B93F-BAFB-4527-96EA-6EA19B542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2305" y="2548744"/>
            <a:ext cx="5365952"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074" name="Picture 2" descr="https://www.lucidchart.com/publicSegments/view/07ccd012-b00a-46e3-9cfd-0f00a8968613/image.png">
            <a:extLst>
              <a:ext uri="{FF2B5EF4-FFF2-40B4-BE49-F238E27FC236}">
                <a16:creationId xmlns:a16="http://schemas.microsoft.com/office/drawing/2014/main" id="{0F619F85-1726-4FCC-B8A9-FF864FDE6695}"/>
              </a:ext>
            </a:extLst>
          </p:cNvPr>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464" y="2548744"/>
            <a:ext cx="5455917" cy="381914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311A4651-EFD9-4968-B364-F4E5478348CA}"/>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www.governmentblockchain.org </a:t>
            </a:r>
          </a:p>
        </p:txBody>
      </p:sp>
      <p:sp>
        <p:nvSpPr>
          <p:cNvPr id="4" name="Slide Number Placeholder 3">
            <a:extLst>
              <a:ext uri="{FF2B5EF4-FFF2-40B4-BE49-F238E27FC236}">
                <a16:creationId xmlns:a16="http://schemas.microsoft.com/office/drawing/2014/main" id="{BC80264C-979D-44CF-92E0-53FFE8634EC9}"/>
              </a:ext>
            </a:extLst>
          </p:cNvPr>
          <p:cNvSpPr>
            <a:spLocks noGrp="1"/>
          </p:cNvSpPr>
          <p:nvPr>
            <p:ph type="sldNum" sz="quarter" idx="12"/>
          </p:nvPr>
        </p:nvSpPr>
        <p:spPr>
          <a:xfrm>
            <a:off x="8603343" y="6522430"/>
            <a:ext cx="2743200" cy="347472"/>
          </a:xfrm>
        </p:spPr>
        <p:txBody>
          <a:bodyPr vert="horz" lIns="91440" tIns="45720" rIns="91440" bIns="45720" rtlCol="0" anchor="ctr">
            <a:normAutofit/>
          </a:bodyPr>
          <a:lstStyle/>
          <a:p>
            <a:pPr>
              <a:spcAft>
                <a:spcPts val="600"/>
              </a:spcAft>
            </a:pPr>
            <a:fld id="{6D22F896-40B5-4ADD-8801-0D06FADFA095}" type="slidenum">
              <a:rPr lang="en-US">
                <a:solidFill>
                  <a:srgbClr val="898989"/>
                </a:solidFill>
              </a:rPr>
              <a:pPr>
                <a:spcAft>
                  <a:spcPts val="600"/>
                </a:spcAft>
              </a:pPr>
              <a:t>15</a:t>
            </a:fld>
            <a:endParaRPr lang="en-US">
              <a:solidFill>
                <a:srgbClr val="898989"/>
              </a:solidFill>
            </a:endParaRPr>
          </a:p>
        </p:txBody>
      </p:sp>
    </p:spTree>
    <p:extLst>
      <p:ext uri="{BB962C8B-B14F-4D97-AF65-F5344CB8AC3E}">
        <p14:creationId xmlns:p14="http://schemas.microsoft.com/office/powerpoint/2010/main" val="2430616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3524D-24A6-4B95-A146-ECC4061C6C62}"/>
              </a:ext>
            </a:extLst>
          </p:cNvPr>
          <p:cNvSpPr>
            <a:spLocks noGrp="1"/>
          </p:cNvSpPr>
          <p:nvPr>
            <p:ph type="title"/>
          </p:nvPr>
        </p:nvSpPr>
        <p:spPr/>
        <p:txBody>
          <a:bodyPr>
            <a:normAutofit/>
          </a:bodyPr>
          <a:lstStyle/>
          <a:p>
            <a:r>
              <a:rPr lang="en-US" dirty="0"/>
              <a:t>DYN DNS Hack</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17267925"/>
              </p:ext>
            </p:extLst>
          </p:nvPr>
        </p:nvGraphicFramePr>
        <p:xfrm>
          <a:off x="846909" y="1245319"/>
          <a:ext cx="10515600" cy="2586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444D64D2-6614-4BCE-B788-2DC0F792CAA9}"/>
              </a:ext>
            </a:extLst>
          </p:cNvPr>
          <p:cNvSpPr>
            <a:spLocks noGrp="1"/>
          </p:cNvSpPr>
          <p:nvPr>
            <p:ph type="ftr" sz="quarter" idx="11"/>
          </p:nvPr>
        </p:nvSpPr>
        <p:spPr/>
        <p:txBody>
          <a:bodyPr/>
          <a:lstStyle/>
          <a:p>
            <a:r>
              <a:rPr lang="en-US" dirty="0"/>
              <a:t>www.GBAglobal.org </a:t>
            </a:r>
          </a:p>
        </p:txBody>
      </p:sp>
      <p:sp>
        <p:nvSpPr>
          <p:cNvPr id="4" name="Slide Number Placeholder 3">
            <a:extLst>
              <a:ext uri="{FF2B5EF4-FFF2-40B4-BE49-F238E27FC236}">
                <a16:creationId xmlns:a16="http://schemas.microsoft.com/office/drawing/2014/main" id="{77FB1F21-FF77-440F-8CEA-D67E9FD94090}"/>
              </a:ext>
            </a:extLst>
          </p:cNvPr>
          <p:cNvSpPr>
            <a:spLocks noGrp="1"/>
          </p:cNvSpPr>
          <p:nvPr>
            <p:ph type="sldNum" sz="quarter" idx="12"/>
          </p:nvPr>
        </p:nvSpPr>
        <p:spPr/>
        <p:txBody>
          <a:bodyPr/>
          <a:lstStyle/>
          <a:p>
            <a:fld id="{6D22F896-40B5-4ADD-8801-0D06FADFA095}" type="slidenum">
              <a:rPr lang="en-US" smtClean="0"/>
              <a:t>16</a:t>
            </a:fld>
            <a:endParaRPr lang="en-US" dirty="0"/>
          </a:p>
        </p:txBody>
      </p:sp>
      <p:pic>
        <p:nvPicPr>
          <p:cNvPr id="6" name="Picture 5">
            <a:extLst>
              <a:ext uri="{FF2B5EF4-FFF2-40B4-BE49-F238E27FC236}">
                <a16:creationId xmlns:a16="http://schemas.microsoft.com/office/drawing/2014/main" id="{891A4BBA-EDAB-4FC8-9C95-A49E6CAA3670}"/>
              </a:ext>
            </a:extLst>
          </p:cNvPr>
          <p:cNvPicPr>
            <a:picLocks noChangeAspect="1"/>
          </p:cNvPicPr>
          <p:nvPr/>
        </p:nvPicPr>
        <p:blipFill rotWithShape="1">
          <a:blip r:embed="rId7"/>
          <a:srcRect l="15408" t="28841" r="38288" b="31594"/>
          <a:stretch/>
        </p:blipFill>
        <p:spPr>
          <a:xfrm>
            <a:off x="3635264" y="3980244"/>
            <a:ext cx="4934542" cy="2371708"/>
          </a:xfrm>
          <a:prstGeom prst="rect">
            <a:avLst/>
          </a:prstGeom>
        </p:spPr>
      </p:pic>
    </p:spTree>
    <p:extLst>
      <p:ext uri="{BB962C8B-B14F-4D97-AF65-F5344CB8AC3E}">
        <p14:creationId xmlns:p14="http://schemas.microsoft.com/office/powerpoint/2010/main" val="3689647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ABFE6-C857-4E02-A896-065D61B85529}"/>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Example 1: Distributed DNS</a:t>
            </a:r>
          </a:p>
        </p:txBody>
      </p:sp>
      <p:pic>
        <p:nvPicPr>
          <p:cNvPr id="5" name="Picture 4" descr="A screenshot of a cell phone&#10;&#10;Description generated with very high confidence">
            <a:extLst>
              <a:ext uri="{FF2B5EF4-FFF2-40B4-BE49-F238E27FC236}">
                <a16:creationId xmlns:a16="http://schemas.microsoft.com/office/drawing/2014/main" id="{BB4E10D8-B62A-4D1B-B99B-303D6C7545B0}"/>
              </a:ext>
            </a:extLst>
          </p:cNvPr>
          <p:cNvPicPr>
            <a:picLocks noChangeAspect="1"/>
          </p:cNvPicPr>
          <p:nvPr/>
        </p:nvPicPr>
        <p:blipFill>
          <a:blip r:embed="rId2"/>
          <a:stretch>
            <a:fillRect/>
          </a:stretch>
        </p:blipFill>
        <p:spPr>
          <a:xfrm>
            <a:off x="776614" y="307731"/>
            <a:ext cx="4542768" cy="3997637"/>
          </a:xfrm>
          <a:prstGeom prst="rect">
            <a:avLst/>
          </a:prstGeom>
        </p:spPr>
      </p:pic>
      <p:pic>
        <p:nvPicPr>
          <p:cNvPr id="4098" name="Picture 2" descr="https://www.lucidchart.com/publicSegments/view/b1f6c2ae-1c36-4ed4-bf0b-d3ccc0c6fb03/image.png">
            <a:extLst>
              <a:ext uri="{FF2B5EF4-FFF2-40B4-BE49-F238E27FC236}">
                <a16:creationId xmlns:a16="http://schemas.microsoft.com/office/drawing/2014/main" id="{5396F161-D6DF-45F9-9E80-BFD2675C70B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39889" y="307731"/>
            <a:ext cx="4608225"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4D8C69D6-0F42-4A27-9C28-5CBEAB3FBBCC}"/>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www.governmentblockchain.org </a:t>
            </a:r>
          </a:p>
        </p:txBody>
      </p:sp>
      <p:sp>
        <p:nvSpPr>
          <p:cNvPr id="4" name="Slide Number Placeholder 3">
            <a:extLst>
              <a:ext uri="{FF2B5EF4-FFF2-40B4-BE49-F238E27FC236}">
                <a16:creationId xmlns:a16="http://schemas.microsoft.com/office/drawing/2014/main" id="{D56DA6D3-12FD-42B2-BBC7-4D4A6E558371}"/>
              </a:ext>
            </a:extLst>
          </p:cNvPr>
          <p:cNvSpPr>
            <a:spLocks noGrp="1"/>
          </p:cNvSpPr>
          <p:nvPr>
            <p:ph type="sldNum" sz="quarter" idx="12"/>
          </p:nvPr>
        </p:nvSpPr>
        <p:spPr>
          <a:xfrm>
            <a:off x="8610600" y="6522430"/>
            <a:ext cx="2743200" cy="347472"/>
          </a:xfrm>
        </p:spPr>
        <p:txBody>
          <a:bodyPr vert="horz" lIns="91440" tIns="45720" rIns="91440" bIns="45720" rtlCol="0" anchor="ctr">
            <a:normAutofit/>
          </a:bodyPr>
          <a:lstStyle/>
          <a:p>
            <a:pPr>
              <a:spcAft>
                <a:spcPts val="600"/>
              </a:spcAft>
            </a:pPr>
            <a:fld id="{6D22F896-40B5-4ADD-8801-0D06FADFA095}" type="slidenum">
              <a:rPr lang="en-US">
                <a:solidFill>
                  <a:srgbClr val="898989"/>
                </a:solidFill>
              </a:rPr>
              <a:pPr>
                <a:spcAft>
                  <a:spcPts val="600"/>
                </a:spcAft>
              </a:pPr>
              <a:t>17</a:t>
            </a:fld>
            <a:endParaRPr lang="en-US">
              <a:solidFill>
                <a:srgbClr val="898989"/>
              </a:solidFill>
            </a:endParaRPr>
          </a:p>
        </p:txBody>
      </p:sp>
    </p:spTree>
    <p:extLst>
      <p:ext uri="{BB962C8B-B14F-4D97-AF65-F5344CB8AC3E}">
        <p14:creationId xmlns:p14="http://schemas.microsoft.com/office/powerpoint/2010/main" val="2138714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7C24-F837-4C8F-B842-C53DA069FCF6}"/>
              </a:ext>
            </a:extLst>
          </p:cNvPr>
          <p:cNvSpPr>
            <a:spLocks noGrp="1"/>
          </p:cNvSpPr>
          <p:nvPr>
            <p:ph type="title"/>
          </p:nvPr>
        </p:nvSpPr>
        <p:spPr>
          <a:xfrm>
            <a:off x="4965430" y="629268"/>
            <a:ext cx="6586491" cy="1286160"/>
          </a:xfrm>
        </p:spPr>
        <p:txBody>
          <a:bodyPr anchor="b">
            <a:normAutofit/>
          </a:bodyPr>
          <a:lstStyle/>
          <a:p>
            <a:r>
              <a:rPr lang="en-US" dirty="0"/>
              <a:t>Identity Management</a:t>
            </a:r>
          </a:p>
        </p:txBody>
      </p:sp>
      <p:pic>
        <p:nvPicPr>
          <p:cNvPr id="6" name="Picture 2" descr="Image result for digital identity">
            <a:extLst>
              <a:ext uri="{FF2B5EF4-FFF2-40B4-BE49-F238E27FC236}">
                <a16:creationId xmlns:a16="http://schemas.microsoft.com/office/drawing/2014/main" id="{33DA0DB4-3FFD-49E8-A7AD-4B8F7B185D7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1127" r="18375" b="-2"/>
          <a:stretch/>
        </p:blipFill>
        <p:spPr bwMode="auto">
          <a:xfrm>
            <a:off x="1020923" y="696695"/>
            <a:ext cx="3508307" cy="5190285"/>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BA26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6E8E229-06E2-4C76-BD5D-87BA2CB80D88}"/>
              </a:ext>
            </a:extLst>
          </p:cNvPr>
          <p:cNvSpPr>
            <a:spLocks noGrp="1"/>
          </p:cNvSpPr>
          <p:nvPr>
            <p:ph idx="1"/>
          </p:nvPr>
        </p:nvSpPr>
        <p:spPr>
          <a:xfrm>
            <a:off x="4965431" y="2314808"/>
            <a:ext cx="7001282" cy="3909012"/>
          </a:xfrm>
        </p:spPr>
        <p:txBody>
          <a:bodyPr>
            <a:normAutofit fontScale="92500" lnSpcReduction="10000"/>
          </a:bodyPr>
          <a:lstStyle/>
          <a:p>
            <a:r>
              <a:rPr lang="en-US" sz="2400" dirty="0"/>
              <a:t>How can I trust that you are who you say you are?</a:t>
            </a:r>
          </a:p>
          <a:p>
            <a:pPr lvl="1"/>
            <a:r>
              <a:rPr lang="en-US" dirty="0"/>
              <a:t>Websites</a:t>
            </a:r>
          </a:p>
          <a:p>
            <a:pPr lvl="1"/>
            <a:r>
              <a:rPr lang="en-US" dirty="0"/>
              <a:t>People</a:t>
            </a:r>
          </a:p>
          <a:p>
            <a:pPr lvl="1"/>
            <a:r>
              <a:rPr lang="en-US" dirty="0"/>
              <a:t>Programs</a:t>
            </a:r>
          </a:p>
          <a:p>
            <a:r>
              <a:rPr lang="en-US" sz="2400" dirty="0"/>
              <a:t>Certificate Authority</a:t>
            </a:r>
          </a:p>
          <a:p>
            <a:pPr lvl="1"/>
            <a:r>
              <a:rPr lang="en-US" dirty="0"/>
              <a:t>Verisign, etc.</a:t>
            </a:r>
          </a:p>
          <a:p>
            <a:pPr lvl="1"/>
            <a:r>
              <a:rPr lang="en-US" dirty="0"/>
              <a:t>Signs certificates affirming that you are who are</a:t>
            </a:r>
          </a:p>
          <a:p>
            <a:r>
              <a:rPr lang="en-US" sz="2400" dirty="0"/>
              <a:t>Trusting the certificate authority to sign certificates for the rightful owner</a:t>
            </a:r>
          </a:p>
          <a:p>
            <a:r>
              <a:rPr lang="en-US" sz="2400" dirty="0"/>
              <a:t>Self-Signed Certificates</a:t>
            </a:r>
          </a:p>
          <a:p>
            <a:pPr lvl="1"/>
            <a:r>
              <a:rPr lang="en-US" dirty="0"/>
              <a:t>I am who I say I am</a:t>
            </a:r>
          </a:p>
          <a:p>
            <a:pPr lvl="1"/>
            <a:endParaRPr lang="en-US" sz="1900" dirty="0"/>
          </a:p>
        </p:txBody>
      </p:sp>
      <p:sp>
        <p:nvSpPr>
          <p:cNvPr id="4" name="Footer Placeholder 3">
            <a:extLst>
              <a:ext uri="{FF2B5EF4-FFF2-40B4-BE49-F238E27FC236}">
                <a16:creationId xmlns:a16="http://schemas.microsoft.com/office/drawing/2014/main" id="{4E6AE730-D4BF-47C3-BF8A-E2D212F2DEB3}"/>
              </a:ext>
            </a:extLst>
          </p:cNvPr>
          <p:cNvSpPr>
            <a:spLocks noGrp="1"/>
          </p:cNvSpPr>
          <p:nvPr>
            <p:ph type="ftr" sz="quarter" idx="11"/>
          </p:nvPr>
        </p:nvSpPr>
        <p:spPr>
          <a:xfrm>
            <a:off x="4965430" y="6356350"/>
            <a:ext cx="4139134" cy="365125"/>
          </a:xfrm>
        </p:spPr>
        <p:txBody>
          <a:bodyPr>
            <a:normAutofit/>
          </a:bodyPr>
          <a:lstStyle/>
          <a:p>
            <a:pPr>
              <a:spcAft>
                <a:spcPts val="600"/>
              </a:spcAft>
            </a:pPr>
            <a:r>
              <a:rPr lang="en-US" dirty="0"/>
              <a:t>www.GBAglobal.org.org </a:t>
            </a:r>
          </a:p>
        </p:txBody>
      </p:sp>
      <p:sp>
        <p:nvSpPr>
          <p:cNvPr id="5" name="Slide Number Placeholder 4">
            <a:extLst>
              <a:ext uri="{FF2B5EF4-FFF2-40B4-BE49-F238E27FC236}">
                <a16:creationId xmlns:a16="http://schemas.microsoft.com/office/drawing/2014/main" id="{009BC3B1-BEBE-4956-AC68-BADA35987AAF}"/>
              </a:ext>
            </a:extLst>
          </p:cNvPr>
          <p:cNvSpPr>
            <a:spLocks noGrp="1"/>
          </p:cNvSpPr>
          <p:nvPr>
            <p:ph type="sldNum" sz="quarter" idx="12"/>
          </p:nvPr>
        </p:nvSpPr>
        <p:spPr>
          <a:xfrm>
            <a:off x="10167042" y="6356350"/>
            <a:ext cx="1186758" cy="365125"/>
          </a:xfrm>
        </p:spPr>
        <p:txBody>
          <a:bodyPr>
            <a:normAutofit/>
          </a:bodyPr>
          <a:lstStyle/>
          <a:p>
            <a:pPr>
              <a:spcAft>
                <a:spcPts val="600"/>
              </a:spcAft>
            </a:pPr>
            <a:fld id="{6D22F896-40B5-4ADD-8801-0D06FADFA095}" type="slidenum">
              <a:rPr lang="en-US" smtClean="0"/>
              <a:pPr>
                <a:spcAft>
                  <a:spcPts val="600"/>
                </a:spcAft>
              </a:pPr>
              <a:t>18</a:t>
            </a:fld>
            <a:endParaRPr lang="en-US"/>
          </a:p>
        </p:txBody>
      </p:sp>
    </p:spTree>
    <p:extLst>
      <p:ext uri="{BB962C8B-B14F-4D97-AF65-F5344CB8AC3E}">
        <p14:creationId xmlns:p14="http://schemas.microsoft.com/office/powerpoint/2010/main" val="1049227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EDBCA-12C3-496D-9668-A9E89EC36AC7}"/>
              </a:ext>
            </a:extLst>
          </p:cNvPr>
          <p:cNvSpPr>
            <a:spLocks noGrp="1"/>
          </p:cNvSpPr>
          <p:nvPr>
            <p:ph type="title"/>
          </p:nvPr>
        </p:nvSpPr>
        <p:spPr>
          <a:xfrm>
            <a:off x="5093364" y="828957"/>
            <a:ext cx="6586491" cy="1286160"/>
          </a:xfrm>
        </p:spPr>
        <p:txBody>
          <a:bodyPr anchor="b">
            <a:normAutofit fontScale="90000"/>
          </a:bodyPr>
          <a:lstStyle/>
          <a:p>
            <a:br>
              <a:rPr lang="en-US" sz="1800" dirty="0"/>
            </a:br>
            <a:br>
              <a:rPr lang="en-US" sz="1800" dirty="0"/>
            </a:br>
            <a:r>
              <a:rPr lang="en-US" sz="2400" b="1" dirty="0">
                <a:solidFill>
                  <a:schemeClr val="accent4">
                    <a:lumMod val="50000"/>
                  </a:schemeClr>
                </a:solidFill>
              </a:rPr>
              <a:t>Toys and apps often track your kids and collect information about them</a:t>
            </a:r>
            <a:br>
              <a:rPr lang="en-US" sz="1800" b="1" dirty="0"/>
            </a:br>
            <a:endParaRPr lang="en-US" sz="1800" dirty="0"/>
          </a:p>
        </p:txBody>
      </p:sp>
      <p:pic>
        <p:nvPicPr>
          <p:cNvPr id="7" name="Picture 6" descr="A picture containing person, sitting, indoor, bed&#10;&#10;Description automatically generated">
            <a:extLst>
              <a:ext uri="{FF2B5EF4-FFF2-40B4-BE49-F238E27FC236}">
                <a16:creationId xmlns:a16="http://schemas.microsoft.com/office/drawing/2014/main" id="{75FB6E35-FC68-4E6E-8D57-D6299E50209F}"/>
              </a:ext>
            </a:extLst>
          </p:cNvPr>
          <p:cNvPicPr>
            <a:picLocks noChangeAspect="1"/>
          </p:cNvPicPr>
          <p:nvPr/>
        </p:nvPicPr>
        <p:blipFill rotWithShape="1">
          <a:blip r:embed="rId2"/>
          <a:srcRect l="9445" r="52533"/>
          <a:stretch/>
        </p:blipFill>
        <p:spPr>
          <a:xfrm>
            <a:off x="20" y="10"/>
            <a:ext cx="4635571" cy="6857990"/>
          </a:xfrm>
          <a:prstGeom prst="rect">
            <a:avLst/>
          </a:prstGeom>
          <a:effectLst/>
        </p:spPr>
      </p:pic>
      <p:sp>
        <p:nvSpPr>
          <p:cNvPr id="3" name="Content Placeholder 2">
            <a:extLst>
              <a:ext uri="{FF2B5EF4-FFF2-40B4-BE49-F238E27FC236}">
                <a16:creationId xmlns:a16="http://schemas.microsoft.com/office/drawing/2014/main" id="{4E25BA5A-40EF-46F3-ADB1-16CF7602613B}"/>
              </a:ext>
            </a:extLst>
          </p:cNvPr>
          <p:cNvSpPr>
            <a:spLocks noGrp="1"/>
          </p:cNvSpPr>
          <p:nvPr>
            <p:ph idx="1"/>
          </p:nvPr>
        </p:nvSpPr>
        <p:spPr>
          <a:xfrm>
            <a:off x="4965431" y="2438400"/>
            <a:ext cx="6586489" cy="3785419"/>
          </a:xfrm>
        </p:spPr>
        <p:txBody>
          <a:bodyPr>
            <a:normAutofit/>
          </a:bodyPr>
          <a:lstStyle/>
          <a:p>
            <a:r>
              <a:rPr lang="en-US" sz="2000" dirty="0"/>
              <a:t>Many kids' toys, even those made for toddlers and babies, come equipped with video cameras and audio recorders, and those recordings may be transmitted over the internet, often into a hackable, searchable cloud database in a far-away location.</a:t>
            </a:r>
          </a:p>
          <a:p>
            <a:pPr lvl="0"/>
            <a:r>
              <a:rPr lang="en-US" sz="2000" dirty="0"/>
              <a:t>Protecting children's data is one of the biggest, most important critical cybersecurity responsibilities any individual can undertake.</a:t>
            </a:r>
          </a:p>
          <a:p>
            <a:pPr lvl="0"/>
            <a:r>
              <a:rPr lang="en-US" sz="2000" dirty="0"/>
              <a:t>Privacy violations and hacks against children's toys are just one part of the picture. Legal collections of children's data are also concerning.</a:t>
            </a:r>
          </a:p>
          <a:p>
            <a:endParaRPr lang="en-US" sz="2000" dirty="0"/>
          </a:p>
          <a:p>
            <a:endParaRPr lang="en-US" sz="2000" dirty="0"/>
          </a:p>
        </p:txBody>
      </p:sp>
      <p:sp>
        <p:nvSpPr>
          <p:cNvPr id="4" name="Footer Placeholder 3">
            <a:extLst>
              <a:ext uri="{FF2B5EF4-FFF2-40B4-BE49-F238E27FC236}">
                <a16:creationId xmlns:a16="http://schemas.microsoft.com/office/drawing/2014/main" id="{4EA80BDF-E031-4B48-8A81-E4369C5FCD86}"/>
              </a:ext>
            </a:extLst>
          </p:cNvPr>
          <p:cNvSpPr>
            <a:spLocks noGrp="1"/>
          </p:cNvSpPr>
          <p:nvPr>
            <p:ph type="ftr" sz="quarter" idx="11"/>
          </p:nvPr>
        </p:nvSpPr>
        <p:spPr>
          <a:xfrm>
            <a:off x="4965430" y="6356350"/>
            <a:ext cx="4139134" cy="365125"/>
          </a:xfrm>
        </p:spPr>
        <p:txBody>
          <a:bodyPr>
            <a:normAutofit/>
          </a:bodyPr>
          <a:lstStyle/>
          <a:p>
            <a:pPr algn="l">
              <a:spcAft>
                <a:spcPts val="600"/>
              </a:spcAft>
            </a:pPr>
            <a:r>
              <a:rPr lang="en-US"/>
              <a:t>www.GBAglobal.org</a:t>
            </a:r>
          </a:p>
        </p:txBody>
      </p:sp>
      <p:sp>
        <p:nvSpPr>
          <p:cNvPr id="5" name="Slide Number Placeholder 4">
            <a:extLst>
              <a:ext uri="{FF2B5EF4-FFF2-40B4-BE49-F238E27FC236}">
                <a16:creationId xmlns:a16="http://schemas.microsoft.com/office/drawing/2014/main" id="{CC852846-D1AC-4A7B-8916-273E9777B7E2}"/>
              </a:ext>
            </a:extLst>
          </p:cNvPr>
          <p:cNvSpPr>
            <a:spLocks noGrp="1"/>
          </p:cNvSpPr>
          <p:nvPr>
            <p:ph type="sldNum" sz="quarter" idx="12"/>
          </p:nvPr>
        </p:nvSpPr>
        <p:spPr>
          <a:xfrm>
            <a:off x="10167042" y="6356350"/>
            <a:ext cx="1186758" cy="365125"/>
          </a:xfrm>
        </p:spPr>
        <p:txBody>
          <a:bodyPr>
            <a:normAutofit/>
          </a:bodyPr>
          <a:lstStyle/>
          <a:p>
            <a:pPr>
              <a:spcAft>
                <a:spcPts val="600"/>
              </a:spcAft>
            </a:pPr>
            <a:fld id="{6D22F896-40B5-4ADD-8801-0D06FADFA095}" type="slidenum">
              <a:rPr lang="en-US" smtClean="0"/>
              <a:pPr>
                <a:spcAft>
                  <a:spcPts val="600"/>
                </a:spcAft>
              </a:pPr>
              <a:t>19</a:t>
            </a:fld>
            <a:endParaRPr lang="en-US"/>
          </a:p>
        </p:txBody>
      </p:sp>
    </p:spTree>
    <p:extLst>
      <p:ext uri="{BB962C8B-B14F-4D97-AF65-F5344CB8AC3E}">
        <p14:creationId xmlns:p14="http://schemas.microsoft.com/office/powerpoint/2010/main" val="4038282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496899-BB48-4D53-958B-873EED993B7C}"/>
              </a:ext>
            </a:extLst>
          </p:cNvPr>
          <p:cNvSpPr>
            <a:spLocks noGrp="1"/>
          </p:cNvSpPr>
          <p:nvPr>
            <p:ph type="title"/>
          </p:nvPr>
        </p:nvSpPr>
        <p:spPr/>
        <p:txBody>
          <a:bodyPr/>
          <a:lstStyle/>
          <a:p>
            <a:r>
              <a:rPr lang="en-US" dirty="0"/>
              <a:t>Introduction</a:t>
            </a:r>
          </a:p>
        </p:txBody>
      </p:sp>
      <p:sp>
        <p:nvSpPr>
          <p:cNvPr id="8" name="Content Placeholder 7">
            <a:extLst>
              <a:ext uri="{FF2B5EF4-FFF2-40B4-BE49-F238E27FC236}">
                <a16:creationId xmlns:a16="http://schemas.microsoft.com/office/drawing/2014/main" id="{A465CDC0-F46B-46AA-9E1E-9A271FF4C40C}"/>
              </a:ext>
            </a:extLst>
          </p:cNvPr>
          <p:cNvSpPr>
            <a:spLocks noGrp="1"/>
          </p:cNvSpPr>
          <p:nvPr>
            <p:ph idx="1"/>
          </p:nvPr>
        </p:nvSpPr>
        <p:spPr>
          <a:xfrm>
            <a:off x="838200" y="1281115"/>
            <a:ext cx="5031259" cy="4895848"/>
          </a:xfrm>
        </p:spPr>
        <p:txBody>
          <a:bodyPr/>
          <a:lstStyle/>
          <a:p>
            <a:r>
              <a:rPr lang="en-US" dirty="0"/>
              <a:t>Gerard Dache – President, GBA</a:t>
            </a:r>
          </a:p>
          <a:p>
            <a:pPr lvl="1"/>
            <a:r>
              <a:rPr lang="en-US" dirty="0"/>
              <a:t>Chapters in over 90 cities</a:t>
            </a:r>
          </a:p>
          <a:p>
            <a:pPr lvl="1"/>
            <a:r>
              <a:rPr lang="en-US" dirty="0"/>
              <a:t>Blockchain Certifications</a:t>
            </a:r>
          </a:p>
          <a:p>
            <a:pPr lvl="1"/>
            <a:r>
              <a:rPr lang="en-US" dirty="0"/>
              <a:t>Over 45 Working Groups</a:t>
            </a:r>
          </a:p>
          <a:p>
            <a:pPr lvl="1"/>
            <a:endParaRPr lang="en-US" dirty="0"/>
          </a:p>
          <a:p>
            <a:pPr marL="457200" lvl="1" indent="0">
              <a:buNone/>
            </a:pPr>
            <a:r>
              <a:rPr lang="en-US" dirty="0"/>
              <a:t>Including …..</a:t>
            </a:r>
          </a:p>
          <a:p>
            <a:pPr marL="457200" lvl="1" indent="0">
              <a:buNone/>
            </a:pPr>
            <a:endParaRPr lang="en-US" dirty="0"/>
          </a:p>
          <a:p>
            <a:pPr lvl="1"/>
            <a:endParaRPr lang="en-US" dirty="0"/>
          </a:p>
        </p:txBody>
      </p:sp>
      <p:sp>
        <p:nvSpPr>
          <p:cNvPr id="5" name="Footer Placeholder 4">
            <a:extLst>
              <a:ext uri="{FF2B5EF4-FFF2-40B4-BE49-F238E27FC236}">
                <a16:creationId xmlns:a16="http://schemas.microsoft.com/office/drawing/2014/main" id="{583AFCE2-A1BC-4675-831E-651A163EBC97}"/>
              </a:ext>
            </a:extLst>
          </p:cNvPr>
          <p:cNvSpPr>
            <a:spLocks noGrp="1"/>
          </p:cNvSpPr>
          <p:nvPr>
            <p:ph type="ftr" sz="quarter" idx="11"/>
          </p:nvPr>
        </p:nvSpPr>
        <p:spPr/>
        <p:txBody>
          <a:bodyPr/>
          <a:lstStyle/>
          <a:p>
            <a:r>
              <a:rPr lang="en-US"/>
              <a:t>www.governmentblockchain.org </a:t>
            </a:r>
            <a:endParaRPr lang="en-US" dirty="0"/>
          </a:p>
        </p:txBody>
      </p:sp>
      <p:sp>
        <p:nvSpPr>
          <p:cNvPr id="6" name="Slide Number Placeholder 5">
            <a:extLst>
              <a:ext uri="{FF2B5EF4-FFF2-40B4-BE49-F238E27FC236}">
                <a16:creationId xmlns:a16="http://schemas.microsoft.com/office/drawing/2014/main" id="{8CCEBEE1-4DA1-48C0-AE9F-C448F8B559B2}"/>
              </a:ext>
            </a:extLst>
          </p:cNvPr>
          <p:cNvSpPr>
            <a:spLocks noGrp="1"/>
          </p:cNvSpPr>
          <p:nvPr>
            <p:ph type="sldNum" sz="quarter" idx="12"/>
          </p:nvPr>
        </p:nvSpPr>
        <p:spPr/>
        <p:txBody>
          <a:bodyPr/>
          <a:lstStyle/>
          <a:p>
            <a:fld id="{6D22F896-40B5-4ADD-8801-0D06FADFA095}" type="slidenum">
              <a:rPr lang="en-US" smtClean="0"/>
              <a:t>2</a:t>
            </a:fld>
            <a:endParaRPr lang="en-US" dirty="0"/>
          </a:p>
        </p:txBody>
      </p:sp>
      <p:pic>
        <p:nvPicPr>
          <p:cNvPr id="9" name="Picture 8">
            <a:extLst>
              <a:ext uri="{FF2B5EF4-FFF2-40B4-BE49-F238E27FC236}">
                <a16:creationId xmlns:a16="http://schemas.microsoft.com/office/drawing/2014/main" id="{DD7438B6-50D1-4F88-AE6B-AC9A15F9FB1F}"/>
              </a:ext>
            </a:extLst>
          </p:cNvPr>
          <p:cNvPicPr>
            <a:picLocks noChangeAspect="1"/>
          </p:cNvPicPr>
          <p:nvPr/>
        </p:nvPicPr>
        <p:blipFill rotWithShape="1">
          <a:blip r:embed="rId2"/>
          <a:srcRect l="22905" t="22523" r="19212" b="22342"/>
          <a:stretch/>
        </p:blipFill>
        <p:spPr>
          <a:xfrm>
            <a:off x="6131582" y="1061899"/>
            <a:ext cx="4463522" cy="2391555"/>
          </a:xfrm>
          <a:prstGeom prst="rect">
            <a:avLst/>
          </a:prstGeom>
        </p:spPr>
      </p:pic>
      <p:sp>
        <p:nvSpPr>
          <p:cNvPr id="10" name="TextBox 9">
            <a:extLst>
              <a:ext uri="{FF2B5EF4-FFF2-40B4-BE49-F238E27FC236}">
                <a16:creationId xmlns:a16="http://schemas.microsoft.com/office/drawing/2014/main" id="{A5BF3411-DBA9-4814-A157-6C3EBEB821A5}"/>
              </a:ext>
            </a:extLst>
          </p:cNvPr>
          <p:cNvSpPr txBox="1"/>
          <p:nvPr/>
        </p:nvSpPr>
        <p:spPr>
          <a:xfrm>
            <a:off x="1520687" y="3750740"/>
            <a:ext cx="3800862" cy="2585323"/>
          </a:xfrm>
          <a:prstGeom prst="rect">
            <a:avLst/>
          </a:prstGeom>
          <a:noFill/>
        </p:spPr>
        <p:txBody>
          <a:bodyPr wrap="square" rtlCol="0">
            <a:spAutoFit/>
          </a:bodyPr>
          <a:lstStyle/>
          <a:p>
            <a:pPr marL="342900" indent="-342900">
              <a:buFont typeface="Arial" panose="020B0604020202020204" pitchFamily="34" charset="0"/>
              <a:buChar char="•"/>
            </a:pPr>
            <a:r>
              <a:rPr lang="en-US" dirty="0"/>
              <a:t>Acquisition Management</a:t>
            </a:r>
          </a:p>
          <a:p>
            <a:pPr marL="342900" indent="-342900">
              <a:buFont typeface="Arial" panose="020B0604020202020204" pitchFamily="34" charset="0"/>
              <a:buChar char="•"/>
            </a:pPr>
            <a:r>
              <a:rPr lang="en-US" dirty="0"/>
              <a:t>Asset Management</a:t>
            </a:r>
          </a:p>
          <a:p>
            <a:pPr marL="342900" indent="-342900">
              <a:buFont typeface="Arial" panose="020B0604020202020204" pitchFamily="34" charset="0"/>
              <a:buChar char="•"/>
            </a:pPr>
            <a:r>
              <a:rPr lang="en-US" dirty="0"/>
              <a:t>Big Data</a:t>
            </a:r>
          </a:p>
          <a:p>
            <a:pPr marL="342900" indent="-342900">
              <a:buFont typeface="Arial" panose="020B0604020202020204" pitchFamily="34" charset="0"/>
              <a:buChar char="•"/>
            </a:pPr>
            <a:r>
              <a:rPr lang="en-US" dirty="0"/>
              <a:t>Budgeting, Acct &amp; Transparency</a:t>
            </a:r>
          </a:p>
          <a:p>
            <a:pPr marL="342900" indent="-342900">
              <a:buFont typeface="Arial" panose="020B0604020202020204" pitchFamily="34" charset="0"/>
              <a:buChar char="•"/>
            </a:pPr>
            <a:r>
              <a:rPr lang="en-US" dirty="0"/>
              <a:t>Cannabis</a:t>
            </a:r>
          </a:p>
          <a:p>
            <a:pPr marL="342900" indent="-342900">
              <a:buFont typeface="Arial" panose="020B0604020202020204" pitchFamily="34" charset="0"/>
              <a:buChar char="•"/>
            </a:pPr>
            <a:r>
              <a:rPr lang="en-US" dirty="0"/>
              <a:t>Contract Management</a:t>
            </a:r>
          </a:p>
          <a:p>
            <a:pPr marL="342900" indent="-342900">
              <a:buFont typeface="Arial" panose="020B0604020202020204" pitchFamily="34" charset="0"/>
              <a:buChar char="•"/>
            </a:pPr>
            <a:r>
              <a:rPr lang="en-US" dirty="0">
                <a:highlight>
                  <a:srgbClr val="FFFF00"/>
                </a:highlight>
              </a:rPr>
              <a:t>Cybersecurity</a:t>
            </a:r>
          </a:p>
          <a:p>
            <a:pPr marL="342900" indent="-342900">
              <a:buFont typeface="Arial" panose="020B0604020202020204" pitchFamily="34" charset="0"/>
              <a:buChar char="•"/>
            </a:pPr>
            <a:r>
              <a:rPr lang="en-US" dirty="0"/>
              <a:t>Economic Analysis</a:t>
            </a:r>
          </a:p>
          <a:p>
            <a:pPr marL="342900" indent="-342900">
              <a:buFont typeface="Arial" panose="020B0604020202020204" pitchFamily="34" charset="0"/>
              <a:buChar char="•"/>
            </a:pPr>
            <a:r>
              <a:rPr lang="en-US" dirty="0"/>
              <a:t>Education &amp; Training</a:t>
            </a:r>
          </a:p>
        </p:txBody>
      </p:sp>
      <p:sp>
        <p:nvSpPr>
          <p:cNvPr id="11" name="TextBox 10">
            <a:extLst>
              <a:ext uri="{FF2B5EF4-FFF2-40B4-BE49-F238E27FC236}">
                <a16:creationId xmlns:a16="http://schemas.microsoft.com/office/drawing/2014/main" id="{62E04121-F9F3-48B9-8B32-49212367AC42}"/>
              </a:ext>
            </a:extLst>
          </p:cNvPr>
          <p:cNvSpPr txBox="1"/>
          <p:nvPr/>
        </p:nvSpPr>
        <p:spPr>
          <a:xfrm>
            <a:off x="9075223" y="3750740"/>
            <a:ext cx="3039763" cy="2585323"/>
          </a:xfrm>
          <a:prstGeom prst="rect">
            <a:avLst/>
          </a:prstGeom>
          <a:noFill/>
        </p:spPr>
        <p:txBody>
          <a:bodyPr wrap="square" rtlCol="0">
            <a:spAutoFit/>
          </a:bodyPr>
          <a:lstStyle/>
          <a:p>
            <a:pPr marL="342900" indent="-342900">
              <a:buFont typeface="Arial" panose="020B0604020202020204" pitchFamily="34" charset="0"/>
              <a:buChar char="•"/>
            </a:pPr>
            <a:r>
              <a:rPr lang="en-US" dirty="0"/>
              <a:t>Law Enforcement</a:t>
            </a:r>
          </a:p>
          <a:p>
            <a:pPr marL="342900" indent="-342900">
              <a:buFont typeface="Arial" panose="020B0604020202020204" pitchFamily="34" charset="0"/>
              <a:buChar char="•"/>
            </a:pPr>
            <a:r>
              <a:rPr lang="en-US" dirty="0"/>
              <a:t>Legislative &amp; Policy</a:t>
            </a:r>
          </a:p>
          <a:p>
            <a:pPr marL="342900" indent="-342900">
              <a:buFont typeface="Arial" panose="020B0604020202020204" pitchFamily="34" charset="0"/>
              <a:buChar char="•"/>
            </a:pPr>
            <a:r>
              <a:rPr lang="en-US" dirty="0"/>
              <a:t>Mining &amp; Cryptocurrency</a:t>
            </a:r>
          </a:p>
          <a:p>
            <a:pPr marL="342900" indent="-342900">
              <a:buFont typeface="Arial" panose="020B0604020202020204" pitchFamily="34" charset="0"/>
              <a:buChar char="•"/>
            </a:pPr>
            <a:r>
              <a:rPr lang="en-US" dirty="0"/>
              <a:t>Records Management</a:t>
            </a:r>
          </a:p>
          <a:p>
            <a:pPr marL="342900" indent="-342900">
              <a:buFont typeface="Arial" panose="020B0604020202020204" pitchFamily="34" charset="0"/>
              <a:buChar char="•"/>
            </a:pPr>
            <a:r>
              <a:rPr lang="en-US" dirty="0"/>
              <a:t>Smart City</a:t>
            </a:r>
          </a:p>
          <a:p>
            <a:pPr marL="342900" indent="-342900">
              <a:buFont typeface="Arial" panose="020B0604020202020204" pitchFamily="34" charset="0"/>
              <a:buChar char="•"/>
            </a:pPr>
            <a:r>
              <a:rPr lang="en-US" dirty="0"/>
              <a:t>Supply Chain</a:t>
            </a:r>
          </a:p>
          <a:p>
            <a:pPr marL="342900" indent="-342900">
              <a:buFont typeface="Arial" panose="020B0604020202020204" pitchFamily="34" charset="0"/>
              <a:buChar char="•"/>
            </a:pPr>
            <a:r>
              <a:rPr lang="en-US" dirty="0"/>
              <a:t>Taxes</a:t>
            </a:r>
          </a:p>
          <a:p>
            <a:pPr marL="342900" indent="-342900">
              <a:buFont typeface="Arial" panose="020B0604020202020204" pitchFamily="34" charset="0"/>
              <a:buChar char="•"/>
            </a:pPr>
            <a:r>
              <a:rPr lang="en-US" dirty="0"/>
              <a:t>Telcom, Internet &amp; Comms</a:t>
            </a:r>
          </a:p>
          <a:p>
            <a:pPr marL="342900" indent="-342900">
              <a:buFont typeface="Arial" panose="020B0604020202020204" pitchFamily="34" charset="0"/>
              <a:buChar char="•"/>
            </a:pPr>
            <a:r>
              <a:rPr lang="en-US" dirty="0"/>
              <a:t>Voting</a:t>
            </a:r>
          </a:p>
        </p:txBody>
      </p:sp>
      <p:sp>
        <p:nvSpPr>
          <p:cNvPr id="12" name="TextBox 11">
            <a:extLst>
              <a:ext uri="{FF2B5EF4-FFF2-40B4-BE49-F238E27FC236}">
                <a16:creationId xmlns:a16="http://schemas.microsoft.com/office/drawing/2014/main" id="{B134096F-F882-4953-9EB5-849C45078C4B}"/>
              </a:ext>
            </a:extLst>
          </p:cNvPr>
          <p:cNvSpPr txBox="1"/>
          <p:nvPr/>
        </p:nvSpPr>
        <p:spPr>
          <a:xfrm>
            <a:off x="5148709" y="3750740"/>
            <a:ext cx="4099353" cy="2308324"/>
          </a:xfrm>
          <a:prstGeom prst="rect">
            <a:avLst/>
          </a:prstGeom>
          <a:noFill/>
        </p:spPr>
        <p:txBody>
          <a:bodyPr wrap="square" rtlCol="0">
            <a:spAutoFit/>
          </a:bodyPr>
          <a:lstStyle/>
          <a:p>
            <a:pPr marL="342900" indent="-342900">
              <a:buFont typeface="Arial" panose="020B0604020202020204" pitchFamily="34" charset="0"/>
              <a:buChar char="•"/>
            </a:pPr>
            <a:r>
              <a:rPr lang="en-US" dirty="0"/>
              <a:t>Energy</a:t>
            </a:r>
          </a:p>
          <a:p>
            <a:pPr marL="342900" indent="-342900">
              <a:buFont typeface="Arial" panose="020B0604020202020204" pitchFamily="34" charset="0"/>
              <a:buChar char="•"/>
            </a:pPr>
            <a:r>
              <a:rPr lang="en-US" dirty="0"/>
              <a:t>Financial Regulatory &amp; Compliance</a:t>
            </a:r>
          </a:p>
          <a:p>
            <a:pPr marL="342900" indent="-342900">
              <a:buFont typeface="Arial" panose="020B0604020202020204" pitchFamily="34" charset="0"/>
              <a:buChar char="•"/>
            </a:pPr>
            <a:r>
              <a:rPr lang="en-US" dirty="0"/>
              <a:t>Government Ontology</a:t>
            </a:r>
          </a:p>
          <a:p>
            <a:pPr marL="342900" indent="-342900">
              <a:buFont typeface="Arial" panose="020B0604020202020204" pitchFamily="34" charset="0"/>
              <a:buChar char="•"/>
            </a:pPr>
            <a:r>
              <a:rPr lang="en-US" dirty="0"/>
              <a:t>Health Care</a:t>
            </a:r>
          </a:p>
          <a:p>
            <a:pPr marL="342900" indent="-342900">
              <a:buFont typeface="Arial" panose="020B0604020202020204" pitchFamily="34" charset="0"/>
              <a:buChar char="•"/>
            </a:pPr>
            <a:r>
              <a:rPr lang="en-US" dirty="0"/>
              <a:t>Identity Management</a:t>
            </a:r>
          </a:p>
          <a:p>
            <a:pPr marL="342900" indent="-342900">
              <a:buFont typeface="Arial" panose="020B0604020202020204" pitchFamily="34" charset="0"/>
              <a:buChar char="•"/>
            </a:pPr>
            <a:r>
              <a:rPr lang="en-US" dirty="0"/>
              <a:t>Insurance</a:t>
            </a:r>
          </a:p>
          <a:p>
            <a:pPr marL="342900" indent="-342900">
              <a:buFont typeface="Arial" panose="020B0604020202020204" pitchFamily="34" charset="0"/>
              <a:buChar char="•"/>
            </a:pPr>
            <a:r>
              <a:rPr lang="en-US" dirty="0"/>
              <a:t>Intellectual Property (IP)</a:t>
            </a:r>
          </a:p>
          <a:p>
            <a:pPr marL="342900" indent="-342900">
              <a:buFont typeface="Arial" panose="020B0604020202020204" pitchFamily="34" charset="0"/>
              <a:buChar char="•"/>
            </a:pPr>
            <a:r>
              <a:rPr lang="en-US" dirty="0"/>
              <a:t>Land Titling</a:t>
            </a:r>
          </a:p>
        </p:txBody>
      </p:sp>
    </p:spTree>
    <p:extLst>
      <p:ext uri="{BB962C8B-B14F-4D97-AF65-F5344CB8AC3E}">
        <p14:creationId xmlns:p14="http://schemas.microsoft.com/office/powerpoint/2010/main" val="1716754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7C65-BF03-4C53-BBF2-215D9A57CE03}"/>
              </a:ext>
            </a:extLst>
          </p:cNvPr>
          <p:cNvSpPr>
            <a:spLocks noGrp="1"/>
          </p:cNvSpPr>
          <p:nvPr>
            <p:ph type="title"/>
          </p:nvPr>
        </p:nvSpPr>
        <p:spPr>
          <a:xfrm>
            <a:off x="707011" y="4780724"/>
            <a:ext cx="10765410" cy="769851"/>
          </a:xfrm>
        </p:spPr>
        <p:txBody>
          <a:bodyPr vert="horz" lIns="91440" tIns="45720" rIns="91440" bIns="45720" rtlCol="0" anchor="b">
            <a:normAutofit/>
          </a:bodyPr>
          <a:lstStyle/>
          <a:p>
            <a:pPr algn="ctr"/>
            <a:r>
              <a:rPr lang="en-US" sz="4200" dirty="0"/>
              <a:t>Example 2: Identity/Certificate Management</a:t>
            </a:r>
          </a:p>
        </p:txBody>
      </p:sp>
      <p:pic>
        <p:nvPicPr>
          <p:cNvPr id="15" name="Picture 14" descr="A screenshot of a cell phone&#10;&#10;Description generated with very high confidence">
            <a:extLst>
              <a:ext uri="{FF2B5EF4-FFF2-40B4-BE49-F238E27FC236}">
                <a16:creationId xmlns:a16="http://schemas.microsoft.com/office/drawing/2014/main" id="{9DC2DAD6-3884-406E-BB73-F763F5D25554}"/>
              </a:ext>
            </a:extLst>
          </p:cNvPr>
          <p:cNvPicPr>
            <a:picLocks noChangeAspect="1"/>
          </p:cNvPicPr>
          <p:nvPr/>
        </p:nvPicPr>
        <p:blipFill>
          <a:blip r:embed="rId2"/>
          <a:stretch>
            <a:fillRect/>
          </a:stretch>
        </p:blipFill>
        <p:spPr>
          <a:xfrm>
            <a:off x="6391911" y="391313"/>
            <a:ext cx="5422432" cy="4121051"/>
          </a:xfrm>
          <a:prstGeom prst="rect">
            <a:avLst/>
          </a:prstGeom>
        </p:spPr>
      </p:pic>
      <p:cxnSp>
        <p:nvCxnSpPr>
          <p:cNvPr id="20" name="Straight Connector 19">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screenshot of a cell phone&#10;&#10;Description generated with very high confidence">
            <a:extLst>
              <a:ext uri="{FF2B5EF4-FFF2-40B4-BE49-F238E27FC236}">
                <a16:creationId xmlns:a16="http://schemas.microsoft.com/office/drawing/2014/main" id="{7AA639C7-A9F8-43DF-AF2E-3D4653CED849}"/>
              </a:ext>
            </a:extLst>
          </p:cNvPr>
          <p:cNvPicPr>
            <a:picLocks noChangeAspect="1"/>
          </p:cNvPicPr>
          <p:nvPr/>
        </p:nvPicPr>
        <p:blipFill>
          <a:blip r:embed="rId3">
            <a:extLst/>
          </a:blip>
          <a:stretch>
            <a:fillRect/>
          </a:stretch>
        </p:blipFill>
        <p:spPr>
          <a:xfrm>
            <a:off x="377658" y="321733"/>
            <a:ext cx="5365655" cy="4359597"/>
          </a:xfrm>
          <a:prstGeom prst="rect">
            <a:avLst/>
          </a:prstGeom>
        </p:spPr>
      </p:pic>
      <p:sp>
        <p:nvSpPr>
          <p:cNvPr id="3" name="Footer Placeholder 2">
            <a:extLst>
              <a:ext uri="{FF2B5EF4-FFF2-40B4-BE49-F238E27FC236}">
                <a16:creationId xmlns:a16="http://schemas.microsoft.com/office/drawing/2014/main" id="{A5459946-714F-42FE-9870-CA2A404CF32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prstClr val="white">
                    <a:alpha val="60000"/>
                  </a:prstClr>
                </a:solidFill>
                <a:latin typeface="+mn-lt"/>
                <a:ea typeface="+mn-ea"/>
                <a:cs typeface="+mn-cs"/>
              </a:rPr>
              <a:t>www.governmentblockchain.org </a:t>
            </a:r>
          </a:p>
        </p:txBody>
      </p:sp>
      <p:sp>
        <p:nvSpPr>
          <p:cNvPr id="4" name="Slide Number Placeholder 3">
            <a:extLst>
              <a:ext uri="{FF2B5EF4-FFF2-40B4-BE49-F238E27FC236}">
                <a16:creationId xmlns:a16="http://schemas.microsoft.com/office/drawing/2014/main" id="{75575797-1BCE-481D-A7D8-88AD795F1EB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D22F896-40B5-4ADD-8801-0D06FADFA095}" type="slidenum">
              <a:rPr lang="en-US">
                <a:solidFill>
                  <a:prstClr val="white">
                    <a:alpha val="60000"/>
                  </a:prstClr>
                </a:solidFill>
              </a:rPr>
              <a:pPr>
                <a:spcAft>
                  <a:spcPts val="600"/>
                </a:spcAft>
              </a:pPr>
              <a:t>20</a:t>
            </a:fld>
            <a:endParaRPr lang="en-US">
              <a:solidFill>
                <a:prstClr val="white">
                  <a:alpha val="60000"/>
                </a:prstClr>
              </a:solidFill>
            </a:endParaRPr>
          </a:p>
        </p:txBody>
      </p:sp>
    </p:spTree>
    <p:extLst>
      <p:ext uri="{BB962C8B-B14F-4D97-AF65-F5344CB8AC3E}">
        <p14:creationId xmlns:p14="http://schemas.microsoft.com/office/powerpoint/2010/main" val="73754978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39247-DF15-42A9-8B68-540DD2C893F7}"/>
              </a:ext>
            </a:extLst>
          </p:cNvPr>
          <p:cNvSpPr>
            <a:spLocks noGrp="1"/>
          </p:cNvSpPr>
          <p:nvPr>
            <p:ph type="title"/>
          </p:nvPr>
        </p:nvSpPr>
        <p:spPr>
          <a:xfrm>
            <a:off x="655320" y="365125"/>
            <a:ext cx="5120114" cy="1692794"/>
          </a:xfrm>
        </p:spPr>
        <p:txBody>
          <a:bodyPr>
            <a:normAutofit/>
          </a:bodyPr>
          <a:lstStyle/>
          <a:p>
            <a:r>
              <a:rPr lang="en-US" b="1" dirty="0"/>
              <a:t>Cybersecurity Fails</a:t>
            </a:r>
          </a:p>
        </p:txBody>
      </p:sp>
      <p:sp>
        <p:nvSpPr>
          <p:cNvPr id="3" name="Content Placeholder 2">
            <a:extLst>
              <a:ext uri="{FF2B5EF4-FFF2-40B4-BE49-F238E27FC236}">
                <a16:creationId xmlns:a16="http://schemas.microsoft.com/office/drawing/2014/main" id="{01BBDA56-8D39-47D1-8C44-B1A57CE117C7}"/>
              </a:ext>
            </a:extLst>
          </p:cNvPr>
          <p:cNvSpPr>
            <a:spLocks noGrp="1"/>
          </p:cNvSpPr>
          <p:nvPr>
            <p:ph idx="1"/>
          </p:nvPr>
        </p:nvSpPr>
        <p:spPr>
          <a:xfrm>
            <a:off x="1255141" y="2346739"/>
            <a:ext cx="4572000" cy="3462228"/>
          </a:xfrm>
        </p:spPr>
        <p:txBody>
          <a:bodyPr>
            <a:normAutofit lnSpcReduction="10000"/>
          </a:bodyPr>
          <a:lstStyle/>
          <a:p>
            <a:pPr marL="0" indent="0">
              <a:buNone/>
            </a:pPr>
            <a:r>
              <a:rPr lang="en-US" sz="1800" b="1" dirty="0"/>
              <a:t> Amazon exposed customer names and emails in a 'technical error’</a:t>
            </a:r>
          </a:p>
          <a:p>
            <a:pPr lvl="0"/>
            <a:r>
              <a:rPr lang="en-US" sz="1800" dirty="0"/>
              <a:t>November 2018, some Amazon customers received an email from the company telling them their names and emails had been exposed due to a "technical error." </a:t>
            </a:r>
          </a:p>
          <a:p>
            <a:pPr lvl="0"/>
            <a:r>
              <a:rPr lang="en-US" sz="1800" dirty="0"/>
              <a:t>Amazon said the problem was resolved but did not provide clarity on how many users were affected nor for how long.</a:t>
            </a:r>
          </a:p>
          <a:p>
            <a:pPr lvl="0"/>
            <a:r>
              <a:rPr lang="en-US" sz="1800" dirty="0"/>
              <a:t>In the email to affected customers, Amazon said it was unnecessary to reset passwords since it was "not a result of anything you have done."</a:t>
            </a:r>
          </a:p>
          <a:p>
            <a:endParaRPr lang="en-US" sz="1800" dirty="0"/>
          </a:p>
        </p:txBody>
      </p:sp>
      <p:sp>
        <p:nvSpPr>
          <p:cNvPr id="4" name="Footer Placeholder 3">
            <a:extLst>
              <a:ext uri="{FF2B5EF4-FFF2-40B4-BE49-F238E27FC236}">
                <a16:creationId xmlns:a16="http://schemas.microsoft.com/office/drawing/2014/main" id="{7C7F0D75-C517-4391-A8A6-4B8EDBAF2F78}"/>
              </a:ext>
            </a:extLst>
          </p:cNvPr>
          <p:cNvSpPr>
            <a:spLocks noGrp="1"/>
          </p:cNvSpPr>
          <p:nvPr>
            <p:ph type="ftr" sz="quarter" idx="11"/>
          </p:nvPr>
        </p:nvSpPr>
        <p:spPr>
          <a:xfrm>
            <a:off x="655320" y="6356350"/>
            <a:ext cx="4114800" cy="365125"/>
          </a:xfrm>
        </p:spPr>
        <p:txBody>
          <a:bodyPr>
            <a:normAutofit/>
          </a:bodyPr>
          <a:lstStyle/>
          <a:p>
            <a:pPr>
              <a:spcAft>
                <a:spcPts val="600"/>
              </a:spcAft>
            </a:pPr>
            <a:r>
              <a:rPr lang="en-US"/>
              <a:t>www.GBAglobal.org</a:t>
            </a:r>
          </a:p>
        </p:txBody>
      </p:sp>
      <p:sp>
        <p:nvSpPr>
          <p:cNvPr id="5" name="Slide Number Placeholder 4">
            <a:extLst>
              <a:ext uri="{FF2B5EF4-FFF2-40B4-BE49-F238E27FC236}">
                <a16:creationId xmlns:a16="http://schemas.microsoft.com/office/drawing/2014/main" id="{5BD62A3B-AE9D-46F2-B6CB-C01135743CA2}"/>
              </a:ext>
            </a:extLst>
          </p:cNvPr>
          <p:cNvSpPr>
            <a:spLocks noGrp="1"/>
          </p:cNvSpPr>
          <p:nvPr>
            <p:ph type="sldNum" sz="quarter" idx="12"/>
          </p:nvPr>
        </p:nvSpPr>
        <p:spPr>
          <a:xfrm>
            <a:off x="6941820" y="6356350"/>
            <a:ext cx="1165860" cy="365125"/>
          </a:xfrm>
        </p:spPr>
        <p:txBody>
          <a:bodyPr>
            <a:normAutofit/>
          </a:bodyPr>
          <a:lstStyle/>
          <a:p>
            <a:pPr>
              <a:spcAft>
                <a:spcPts val="600"/>
              </a:spcAft>
            </a:pPr>
            <a:fld id="{6D22F896-40B5-4ADD-8801-0D06FADFA095}" type="slidenum">
              <a:rPr lang="en-US" smtClean="0"/>
              <a:pPr>
                <a:spcAft>
                  <a:spcPts val="600"/>
                </a:spcAft>
              </a:pPr>
              <a:t>21</a:t>
            </a:fld>
            <a:endParaRPr lang="en-US"/>
          </a:p>
        </p:txBody>
      </p:sp>
      <p:pic>
        <p:nvPicPr>
          <p:cNvPr id="7" name="Picture 6" descr="A close up of a logo&#10;&#10;Description automatically generated">
            <a:extLst>
              <a:ext uri="{FF2B5EF4-FFF2-40B4-BE49-F238E27FC236}">
                <a16:creationId xmlns:a16="http://schemas.microsoft.com/office/drawing/2014/main" id="{70F65CE9-F2B0-4540-B087-A7CA500790C0}"/>
              </a:ext>
            </a:extLst>
          </p:cNvPr>
          <p:cNvPicPr>
            <a:picLocks noChangeAspect="1"/>
          </p:cNvPicPr>
          <p:nvPr/>
        </p:nvPicPr>
        <p:blipFill rotWithShape="1">
          <a:blip r:embed="rId2"/>
          <a:srcRect l="24947" r="2327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065437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white van parked in front of a building&#10;&#10;Description automatically generated">
            <a:extLst>
              <a:ext uri="{FF2B5EF4-FFF2-40B4-BE49-F238E27FC236}">
                <a16:creationId xmlns:a16="http://schemas.microsoft.com/office/drawing/2014/main" id="{74B31E4C-978B-4A9F-8552-62B37ACC8344}"/>
              </a:ext>
            </a:extLst>
          </p:cNvPr>
          <p:cNvPicPr>
            <a:picLocks noChangeAspect="1"/>
          </p:cNvPicPr>
          <p:nvPr/>
        </p:nvPicPr>
        <p:blipFill rotWithShape="1">
          <a:blip r:embed="rId2">
            <a:alphaModFix amt="35000"/>
            <a:extLst/>
          </a:blip>
          <a:srcRect r="4890" b="1"/>
          <a:stretch/>
        </p:blipFill>
        <p:spPr>
          <a:xfrm>
            <a:off x="20" y="1"/>
            <a:ext cx="12191980" cy="6857999"/>
          </a:xfrm>
          <a:prstGeom prst="rect">
            <a:avLst/>
          </a:prstGeom>
        </p:spPr>
      </p:pic>
      <p:sp>
        <p:nvSpPr>
          <p:cNvPr id="2" name="Title 1">
            <a:extLst>
              <a:ext uri="{FF2B5EF4-FFF2-40B4-BE49-F238E27FC236}">
                <a16:creationId xmlns:a16="http://schemas.microsoft.com/office/drawing/2014/main" id="{D947F462-E133-443F-BAAD-02AC028EA848}"/>
              </a:ext>
            </a:extLst>
          </p:cNvPr>
          <p:cNvSpPr>
            <a:spLocks noGrp="1"/>
          </p:cNvSpPr>
          <p:nvPr>
            <p:ph type="title"/>
          </p:nvPr>
        </p:nvSpPr>
        <p:spPr>
          <a:xfrm>
            <a:off x="838201" y="1065862"/>
            <a:ext cx="3313164" cy="4726276"/>
          </a:xfrm>
        </p:spPr>
        <p:txBody>
          <a:bodyPr>
            <a:normAutofit/>
          </a:bodyPr>
          <a:lstStyle/>
          <a:p>
            <a:pPr algn="r"/>
            <a:br>
              <a:rPr lang="en-US" sz="4000" b="1" dirty="0">
                <a:solidFill>
                  <a:srgbClr val="FFFFFF"/>
                </a:solidFill>
                <a:hlinkClick r:id="rId3">
                  <a:extLst>
                    <a:ext uri="{A12FA001-AC4F-418D-AE19-62706E023703}">
                      <ahyp:hlinkClr xmlns:ahyp="http://schemas.microsoft.com/office/drawing/2018/hyperlinkcolor" val="tx"/>
                    </a:ext>
                  </a:extLst>
                </a:hlinkClick>
              </a:rPr>
            </a:br>
            <a:r>
              <a:rPr lang="en-US" sz="4000" b="1" dirty="0">
                <a:solidFill>
                  <a:srgbClr val="FFFFFF"/>
                </a:solidFill>
              </a:rPr>
              <a:t>USPS Exposed 60 Million Users’ Info</a:t>
            </a:r>
            <a:br>
              <a:rPr lang="en-US" sz="4000" b="1" dirty="0">
                <a:solidFill>
                  <a:srgbClr val="FFFFFF"/>
                </a:solidFill>
              </a:rPr>
            </a:br>
            <a:endParaRPr lang="en-US" sz="4000" dirty="0">
              <a:solidFill>
                <a:srgbClr val="FFFFFF"/>
              </a:solidFill>
            </a:endParaRPr>
          </a:p>
        </p:txBody>
      </p:sp>
      <p:cxnSp>
        <p:nvCxnSpPr>
          <p:cNvPr id="14" name="Straight Connector 1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5354944-6B08-4569-BCC4-9C9C4DDB5F15}"/>
              </a:ext>
            </a:extLst>
          </p:cNvPr>
          <p:cNvSpPr>
            <a:spLocks noGrp="1"/>
          </p:cNvSpPr>
          <p:nvPr>
            <p:ph idx="1"/>
          </p:nvPr>
        </p:nvSpPr>
        <p:spPr>
          <a:xfrm>
            <a:off x="5155379" y="1065862"/>
            <a:ext cx="5744685" cy="4726276"/>
          </a:xfrm>
        </p:spPr>
        <p:txBody>
          <a:bodyPr anchor="ctr">
            <a:normAutofit/>
          </a:bodyPr>
          <a:lstStyle/>
          <a:p>
            <a:r>
              <a:rPr lang="en-US" sz="2000" dirty="0">
                <a:solidFill>
                  <a:srgbClr val="FFFFFF"/>
                </a:solidFill>
              </a:rPr>
              <a:t>US Postal Service had a busy week having to keep up with all those Black Friday two-day shipping orders. </a:t>
            </a:r>
          </a:p>
          <a:p>
            <a:r>
              <a:rPr lang="en-US" sz="2000" dirty="0">
                <a:solidFill>
                  <a:srgbClr val="FFFFFF"/>
                </a:solidFill>
              </a:rPr>
              <a:t>The USPS website had a security weakness on its website that allowed anyone with a usps.com account to view the details of anyone else with a usps.com account. </a:t>
            </a:r>
          </a:p>
          <a:p>
            <a:r>
              <a:rPr lang="en-US" sz="2000" dirty="0">
                <a:solidFill>
                  <a:srgbClr val="FFFFFF"/>
                </a:solidFill>
              </a:rPr>
              <a:t>They fixed the problem, but personal information like names, addresses, phone numbers, email addresses, and more were all readily accessible for anyone who knew where to look.</a:t>
            </a:r>
          </a:p>
          <a:p>
            <a:endParaRPr lang="en-US" sz="2000" dirty="0">
              <a:solidFill>
                <a:srgbClr val="FFFFFF"/>
              </a:solidFill>
            </a:endParaRPr>
          </a:p>
        </p:txBody>
      </p:sp>
      <p:sp>
        <p:nvSpPr>
          <p:cNvPr id="4" name="Footer Placeholder 3">
            <a:extLst>
              <a:ext uri="{FF2B5EF4-FFF2-40B4-BE49-F238E27FC236}">
                <a16:creationId xmlns:a16="http://schemas.microsoft.com/office/drawing/2014/main" id="{E6C80089-A9CC-4AD9-8ED9-7D269464BA21}"/>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www.GBAglobal.org</a:t>
            </a:r>
          </a:p>
        </p:txBody>
      </p:sp>
      <p:sp>
        <p:nvSpPr>
          <p:cNvPr id="5" name="Slide Number Placeholder 4">
            <a:extLst>
              <a:ext uri="{FF2B5EF4-FFF2-40B4-BE49-F238E27FC236}">
                <a16:creationId xmlns:a16="http://schemas.microsoft.com/office/drawing/2014/main" id="{2A3D5AB6-1F8A-48BD-8107-FBDAB91CCE0F}"/>
              </a:ext>
            </a:extLst>
          </p:cNvPr>
          <p:cNvSpPr>
            <a:spLocks noGrp="1"/>
          </p:cNvSpPr>
          <p:nvPr>
            <p:ph type="sldNum" sz="quarter" idx="12"/>
          </p:nvPr>
        </p:nvSpPr>
        <p:spPr>
          <a:xfrm>
            <a:off x="10453254" y="6356350"/>
            <a:ext cx="900545" cy="365125"/>
          </a:xfrm>
        </p:spPr>
        <p:txBody>
          <a:bodyPr>
            <a:normAutofit/>
          </a:bodyPr>
          <a:lstStyle/>
          <a:p>
            <a:pPr>
              <a:spcAft>
                <a:spcPts val="600"/>
              </a:spcAft>
            </a:pPr>
            <a:fld id="{6D22F896-40B5-4ADD-8801-0D06FADFA095}" type="slidenum">
              <a:rPr lang="en-US">
                <a:solidFill>
                  <a:srgbClr val="FFFFFF"/>
                </a:solidFill>
              </a:rPr>
              <a:pPr>
                <a:spcAft>
                  <a:spcPts val="600"/>
                </a:spcAft>
              </a:pPr>
              <a:t>22</a:t>
            </a:fld>
            <a:endParaRPr lang="en-US">
              <a:solidFill>
                <a:srgbClr val="FFFFFF"/>
              </a:solidFill>
            </a:endParaRPr>
          </a:p>
        </p:txBody>
      </p:sp>
    </p:spTree>
    <p:extLst>
      <p:ext uri="{BB962C8B-B14F-4D97-AF65-F5344CB8AC3E}">
        <p14:creationId xmlns:p14="http://schemas.microsoft.com/office/powerpoint/2010/main" val="82987274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DB7C65-BF03-4C53-BBF2-215D9A57CE03}"/>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4600" dirty="0">
                <a:solidFill>
                  <a:srgbClr val="FFFFFF"/>
                </a:solidFill>
              </a:rPr>
              <a:t>Example 2: Identity/Certificate Management</a:t>
            </a:r>
          </a:p>
        </p:txBody>
      </p:sp>
      <p:pic>
        <p:nvPicPr>
          <p:cNvPr id="6" name="Picture 5" descr="A drawing of a face&#10;&#10;Description generated with high confidence">
            <a:extLst>
              <a:ext uri="{FF2B5EF4-FFF2-40B4-BE49-F238E27FC236}">
                <a16:creationId xmlns:a16="http://schemas.microsoft.com/office/drawing/2014/main" id="{A4F01CEE-F856-4368-B6AA-CD49B8C2AA68}"/>
              </a:ext>
            </a:extLst>
          </p:cNvPr>
          <p:cNvPicPr>
            <a:picLocks noChangeAspect="1"/>
          </p:cNvPicPr>
          <p:nvPr/>
        </p:nvPicPr>
        <p:blipFill>
          <a:blip r:embed="rId2"/>
          <a:stretch>
            <a:fillRect/>
          </a:stretch>
        </p:blipFill>
        <p:spPr>
          <a:xfrm>
            <a:off x="320040" y="656133"/>
            <a:ext cx="5455917" cy="3300833"/>
          </a:xfrm>
          <a:prstGeom prst="rect">
            <a:avLst/>
          </a:prstGeom>
        </p:spPr>
      </p:pic>
      <p:pic>
        <p:nvPicPr>
          <p:cNvPr id="5" name="Picture 4" descr="A screenshot of a cell phone&#10;&#10;Description generated with very high confidence">
            <a:extLst>
              <a:ext uri="{FF2B5EF4-FFF2-40B4-BE49-F238E27FC236}">
                <a16:creationId xmlns:a16="http://schemas.microsoft.com/office/drawing/2014/main" id="{D835BA85-3C30-430D-85FF-CA8D21538D2B}"/>
              </a:ext>
            </a:extLst>
          </p:cNvPr>
          <p:cNvPicPr>
            <a:picLocks noChangeAspect="1"/>
          </p:cNvPicPr>
          <p:nvPr/>
        </p:nvPicPr>
        <p:blipFill>
          <a:blip r:embed="rId3"/>
          <a:stretch>
            <a:fillRect/>
          </a:stretch>
        </p:blipFill>
        <p:spPr>
          <a:xfrm>
            <a:off x="6416043" y="676595"/>
            <a:ext cx="5455917" cy="3259909"/>
          </a:xfrm>
          <a:prstGeom prst="rect">
            <a:avLst/>
          </a:prstGeom>
        </p:spPr>
      </p:pic>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8D74FEE7-9E4B-4F68-B836-67BDFF9F5976}"/>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www.governmentblockchain.org </a:t>
            </a:r>
          </a:p>
        </p:txBody>
      </p:sp>
      <p:sp>
        <p:nvSpPr>
          <p:cNvPr id="4" name="Slide Number Placeholder 3">
            <a:extLst>
              <a:ext uri="{FF2B5EF4-FFF2-40B4-BE49-F238E27FC236}">
                <a16:creationId xmlns:a16="http://schemas.microsoft.com/office/drawing/2014/main" id="{6FBBD2B4-4FFB-4A5C-9082-43F0C6701F46}"/>
              </a:ext>
            </a:extLst>
          </p:cNvPr>
          <p:cNvSpPr>
            <a:spLocks noGrp="1"/>
          </p:cNvSpPr>
          <p:nvPr>
            <p:ph type="sldNum" sz="quarter" idx="12"/>
          </p:nvPr>
        </p:nvSpPr>
        <p:spPr>
          <a:xfrm>
            <a:off x="8610600" y="6522430"/>
            <a:ext cx="2743200" cy="347472"/>
          </a:xfrm>
        </p:spPr>
        <p:txBody>
          <a:bodyPr vert="horz" lIns="91440" tIns="45720" rIns="91440" bIns="45720" rtlCol="0" anchor="ctr">
            <a:normAutofit/>
          </a:bodyPr>
          <a:lstStyle/>
          <a:p>
            <a:pPr>
              <a:spcAft>
                <a:spcPts val="600"/>
              </a:spcAft>
            </a:pPr>
            <a:fld id="{6D22F896-40B5-4ADD-8801-0D06FADFA095}" type="slidenum">
              <a:rPr lang="en-US">
                <a:solidFill>
                  <a:srgbClr val="898989"/>
                </a:solidFill>
              </a:rPr>
              <a:pPr>
                <a:spcAft>
                  <a:spcPts val="600"/>
                </a:spcAft>
              </a:pPr>
              <a:t>23</a:t>
            </a:fld>
            <a:endParaRPr lang="en-US">
              <a:solidFill>
                <a:srgbClr val="898989"/>
              </a:solidFill>
            </a:endParaRPr>
          </a:p>
        </p:txBody>
      </p:sp>
    </p:spTree>
    <p:extLst>
      <p:ext uri="{BB962C8B-B14F-4D97-AF65-F5344CB8AC3E}">
        <p14:creationId xmlns:p14="http://schemas.microsoft.com/office/powerpoint/2010/main" val="907760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D7B65-8BE0-46B4-919D-3A7D4DB0D945}"/>
              </a:ext>
            </a:extLst>
          </p:cNvPr>
          <p:cNvSpPr>
            <a:spLocks noGrp="1"/>
          </p:cNvSpPr>
          <p:nvPr>
            <p:ph type="title"/>
          </p:nvPr>
        </p:nvSpPr>
        <p:spPr/>
        <p:txBody>
          <a:bodyPr/>
          <a:lstStyle/>
          <a:p>
            <a:r>
              <a:rPr lang="en-US" dirty="0"/>
              <a:t>Example 3: Auditing</a:t>
            </a:r>
          </a:p>
        </p:txBody>
      </p:sp>
      <p:sp>
        <p:nvSpPr>
          <p:cNvPr id="3" name="Content Placeholder 2">
            <a:extLst>
              <a:ext uri="{FF2B5EF4-FFF2-40B4-BE49-F238E27FC236}">
                <a16:creationId xmlns:a16="http://schemas.microsoft.com/office/drawing/2014/main" id="{38ACFD10-F8BA-48FE-887A-0D7EAF729E63}"/>
              </a:ext>
            </a:extLst>
          </p:cNvPr>
          <p:cNvSpPr>
            <a:spLocks noGrp="1"/>
          </p:cNvSpPr>
          <p:nvPr>
            <p:ph idx="1"/>
          </p:nvPr>
        </p:nvSpPr>
        <p:spPr/>
        <p:txBody>
          <a:bodyPr/>
          <a:lstStyle/>
          <a:p>
            <a:r>
              <a:rPr lang="en-US" dirty="0"/>
              <a:t>Audit Logs Stored on a Computer</a:t>
            </a:r>
          </a:p>
          <a:p>
            <a:r>
              <a:rPr lang="en-US" dirty="0"/>
              <a:t>Reconstruct Hacks</a:t>
            </a:r>
          </a:p>
          <a:p>
            <a:r>
              <a:rPr lang="en-US" dirty="0"/>
              <a:t>Authentication</a:t>
            </a:r>
          </a:p>
          <a:p>
            <a:pPr lvl="1"/>
            <a:r>
              <a:rPr lang="en-US" dirty="0"/>
              <a:t>Login/Logouts</a:t>
            </a:r>
          </a:p>
          <a:p>
            <a:r>
              <a:rPr lang="en-US" dirty="0"/>
              <a:t>System Changes</a:t>
            </a:r>
          </a:p>
          <a:p>
            <a:pPr lvl="1"/>
            <a:r>
              <a:rPr lang="en-US" dirty="0"/>
              <a:t>Removing Files</a:t>
            </a:r>
          </a:p>
          <a:p>
            <a:pPr lvl="1"/>
            <a:r>
              <a:rPr lang="en-US" dirty="0"/>
              <a:t>Installing Programs</a:t>
            </a:r>
          </a:p>
          <a:p>
            <a:pPr lvl="1"/>
            <a:r>
              <a:rPr lang="en-US" dirty="0"/>
              <a:t>Transferring data</a:t>
            </a:r>
          </a:p>
          <a:p>
            <a:pPr lvl="1"/>
            <a:endParaRPr lang="en-US" dirty="0"/>
          </a:p>
          <a:p>
            <a:endParaRPr lang="en-US" dirty="0"/>
          </a:p>
        </p:txBody>
      </p:sp>
      <p:sp>
        <p:nvSpPr>
          <p:cNvPr id="4" name="Footer Placeholder 3">
            <a:extLst>
              <a:ext uri="{FF2B5EF4-FFF2-40B4-BE49-F238E27FC236}">
                <a16:creationId xmlns:a16="http://schemas.microsoft.com/office/drawing/2014/main" id="{7F95CB97-4A29-4505-911D-19DA246A3486}"/>
              </a:ext>
            </a:extLst>
          </p:cNvPr>
          <p:cNvSpPr>
            <a:spLocks noGrp="1"/>
          </p:cNvSpPr>
          <p:nvPr>
            <p:ph type="ftr" sz="quarter" idx="11"/>
          </p:nvPr>
        </p:nvSpPr>
        <p:spPr/>
        <p:txBody>
          <a:bodyPr/>
          <a:lstStyle/>
          <a:p>
            <a:r>
              <a:rPr lang="en-US"/>
              <a:t>www.governmentblockchain.org </a:t>
            </a:r>
            <a:endParaRPr lang="en-US" dirty="0"/>
          </a:p>
        </p:txBody>
      </p:sp>
      <p:sp>
        <p:nvSpPr>
          <p:cNvPr id="5" name="Slide Number Placeholder 4">
            <a:extLst>
              <a:ext uri="{FF2B5EF4-FFF2-40B4-BE49-F238E27FC236}">
                <a16:creationId xmlns:a16="http://schemas.microsoft.com/office/drawing/2014/main" id="{F8555A94-4847-4172-9FC9-729F06F7C5DC}"/>
              </a:ext>
            </a:extLst>
          </p:cNvPr>
          <p:cNvSpPr>
            <a:spLocks noGrp="1"/>
          </p:cNvSpPr>
          <p:nvPr>
            <p:ph type="sldNum" sz="quarter" idx="12"/>
          </p:nvPr>
        </p:nvSpPr>
        <p:spPr/>
        <p:txBody>
          <a:bodyPr/>
          <a:lstStyle/>
          <a:p>
            <a:fld id="{6D22F896-40B5-4ADD-8801-0D06FADFA095}" type="slidenum">
              <a:rPr lang="en-US" smtClean="0"/>
              <a:t>24</a:t>
            </a:fld>
            <a:endParaRPr lang="en-US" dirty="0"/>
          </a:p>
        </p:txBody>
      </p:sp>
      <p:pic>
        <p:nvPicPr>
          <p:cNvPr id="1028" name="Picture 4" descr="https://documents.lucidchart.com/documents/aa17eb77-eda3-464b-8f05-656c8a300ddf/pages/0_0?a=447&amp;x=971&amp;y=174&amp;w=638&amp;h=573&amp;store=1&amp;accept=image%2F*&amp;auth=LCA%204737434d4a57262834384aa12ca3c34770a4e2e9-ts%3D1509148896">
            <a:extLst>
              <a:ext uri="{FF2B5EF4-FFF2-40B4-BE49-F238E27FC236}">
                <a16:creationId xmlns:a16="http://schemas.microsoft.com/office/drawing/2014/main" id="{DDFBA5B5-7E38-4FBE-9189-E3C97C9E1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477" y="1825625"/>
            <a:ext cx="4562475"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976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D7B65-8BE0-46B4-919D-3A7D4DB0D945}"/>
              </a:ext>
            </a:extLst>
          </p:cNvPr>
          <p:cNvSpPr>
            <a:spLocks noGrp="1"/>
          </p:cNvSpPr>
          <p:nvPr>
            <p:ph type="title"/>
          </p:nvPr>
        </p:nvSpPr>
        <p:spPr/>
        <p:txBody>
          <a:bodyPr/>
          <a:lstStyle/>
          <a:p>
            <a:r>
              <a:rPr lang="en-US" dirty="0"/>
              <a:t>Example 3: Auditing</a:t>
            </a:r>
          </a:p>
        </p:txBody>
      </p:sp>
      <p:sp>
        <p:nvSpPr>
          <p:cNvPr id="3" name="Content Placeholder 2">
            <a:extLst>
              <a:ext uri="{FF2B5EF4-FFF2-40B4-BE49-F238E27FC236}">
                <a16:creationId xmlns:a16="http://schemas.microsoft.com/office/drawing/2014/main" id="{38ACFD10-F8BA-48FE-887A-0D7EAF729E63}"/>
              </a:ext>
            </a:extLst>
          </p:cNvPr>
          <p:cNvSpPr>
            <a:spLocks noGrp="1"/>
          </p:cNvSpPr>
          <p:nvPr>
            <p:ph idx="1"/>
          </p:nvPr>
        </p:nvSpPr>
        <p:spPr/>
        <p:txBody>
          <a:bodyPr/>
          <a:lstStyle/>
          <a:p>
            <a:pPr lvl="1"/>
            <a:endParaRPr lang="en-US" dirty="0"/>
          </a:p>
          <a:p>
            <a:endParaRPr lang="en-US" dirty="0"/>
          </a:p>
        </p:txBody>
      </p:sp>
      <p:sp>
        <p:nvSpPr>
          <p:cNvPr id="4" name="Footer Placeholder 3">
            <a:extLst>
              <a:ext uri="{FF2B5EF4-FFF2-40B4-BE49-F238E27FC236}">
                <a16:creationId xmlns:a16="http://schemas.microsoft.com/office/drawing/2014/main" id="{C63EB458-3845-4DA4-85E7-8D9DBDCC8B25}"/>
              </a:ext>
            </a:extLst>
          </p:cNvPr>
          <p:cNvSpPr>
            <a:spLocks noGrp="1"/>
          </p:cNvSpPr>
          <p:nvPr>
            <p:ph type="ftr" sz="quarter" idx="11"/>
          </p:nvPr>
        </p:nvSpPr>
        <p:spPr/>
        <p:txBody>
          <a:bodyPr/>
          <a:lstStyle/>
          <a:p>
            <a:r>
              <a:rPr lang="en-US" dirty="0"/>
              <a:t>www.GBAglobal.org </a:t>
            </a:r>
          </a:p>
        </p:txBody>
      </p:sp>
      <p:sp>
        <p:nvSpPr>
          <p:cNvPr id="5" name="Slide Number Placeholder 4">
            <a:extLst>
              <a:ext uri="{FF2B5EF4-FFF2-40B4-BE49-F238E27FC236}">
                <a16:creationId xmlns:a16="http://schemas.microsoft.com/office/drawing/2014/main" id="{E3735A47-D777-4758-9831-1F48CF955823}"/>
              </a:ext>
            </a:extLst>
          </p:cNvPr>
          <p:cNvSpPr>
            <a:spLocks noGrp="1"/>
          </p:cNvSpPr>
          <p:nvPr>
            <p:ph type="sldNum" sz="quarter" idx="12"/>
          </p:nvPr>
        </p:nvSpPr>
        <p:spPr/>
        <p:txBody>
          <a:bodyPr/>
          <a:lstStyle/>
          <a:p>
            <a:fld id="{6D22F896-40B5-4ADD-8801-0D06FADFA095}" type="slidenum">
              <a:rPr lang="en-US" smtClean="0"/>
              <a:t>25</a:t>
            </a:fld>
            <a:endParaRPr lang="en-US" dirty="0"/>
          </a:p>
        </p:txBody>
      </p:sp>
      <p:pic>
        <p:nvPicPr>
          <p:cNvPr id="3074" name="Picture 2" descr="https://documents.lucidchart.com/documents/aa17eb77-eda3-464b-8f05-656c8a300ddf/pages/0_0?a=447&amp;x=971&amp;y=174&amp;w=638&amp;h=573&amp;store=1&amp;accept=image%2F*&amp;auth=LCA%204737434d4a57262834384aa12ca3c34770a4e2e9-ts%3D1509148896">
            <a:extLst>
              <a:ext uri="{FF2B5EF4-FFF2-40B4-BE49-F238E27FC236}">
                <a16:creationId xmlns:a16="http://schemas.microsoft.com/office/drawing/2014/main" id="{A7383DE4-3B31-4A78-92F8-6A29BAC07A0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1660154"/>
            <a:ext cx="4562475" cy="4095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documents.lucidchart.com/documents/aa17eb77-eda3-464b-8f05-656c8a300ddf/pages/0_0?a=494&amp;x=1011&amp;y=578&amp;w=638&amp;h=573&amp;store=1&amp;accept=image%2F*&amp;auth=LCA%20d17ddb95513d70e2c5621a53f4812149087aa6c4-ts%3D1509148896">
            <a:extLst>
              <a:ext uri="{FF2B5EF4-FFF2-40B4-BE49-F238E27FC236}">
                <a16:creationId xmlns:a16="http://schemas.microsoft.com/office/drawing/2014/main" id="{487EC24B-B921-4D7A-A0A1-CF79E0CBA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225" y="1660154"/>
            <a:ext cx="4562475" cy="40957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documents.lucidchart.com/documents/7f78f105-d826-4767-9be0-add59776f33e/pages/0_0?a=1579&amp;x=122&amp;y=624&amp;w=242&amp;h=242&amp;store=1&amp;accept=image%2F*&amp;auth=LCA%20bd25e05471ff8f7a6ae08442e93f9f45587feeea-ts%3D1509227720">
            <a:extLst>
              <a:ext uri="{FF2B5EF4-FFF2-40B4-BE49-F238E27FC236}">
                <a16:creationId xmlns:a16="http://schemas.microsoft.com/office/drawing/2014/main" id="{8458B89D-749A-4B1F-AB39-B7CBB0BCE6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40" t="10819" r="9655" b="10687"/>
          <a:stretch/>
        </p:blipFill>
        <p:spPr bwMode="auto">
          <a:xfrm>
            <a:off x="5565321" y="2882528"/>
            <a:ext cx="1404257" cy="1360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832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D7B65-8BE0-46B4-919D-3A7D4DB0D945}"/>
              </a:ext>
            </a:extLst>
          </p:cNvPr>
          <p:cNvSpPr>
            <a:spLocks noGrp="1"/>
          </p:cNvSpPr>
          <p:nvPr>
            <p:ph type="title"/>
          </p:nvPr>
        </p:nvSpPr>
        <p:spPr/>
        <p:txBody>
          <a:bodyPr/>
          <a:lstStyle/>
          <a:p>
            <a:r>
              <a:rPr lang="en-US" dirty="0"/>
              <a:t>Example 3: Auditing</a:t>
            </a:r>
          </a:p>
        </p:txBody>
      </p:sp>
      <p:sp>
        <p:nvSpPr>
          <p:cNvPr id="3" name="Content Placeholder 2">
            <a:extLst>
              <a:ext uri="{FF2B5EF4-FFF2-40B4-BE49-F238E27FC236}">
                <a16:creationId xmlns:a16="http://schemas.microsoft.com/office/drawing/2014/main" id="{38ACFD10-F8BA-48FE-887A-0D7EAF729E63}"/>
              </a:ext>
            </a:extLst>
          </p:cNvPr>
          <p:cNvSpPr>
            <a:spLocks noGrp="1"/>
          </p:cNvSpPr>
          <p:nvPr>
            <p:ph idx="1"/>
          </p:nvPr>
        </p:nvSpPr>
        <p:spPr/>
        <p:txBody>
          <a:bodyPr/>
          <a:lstStyle/>
          <a:p>
            <a:pPr lvl="1"/>
            <a:endParaRPr lang="en-US" dirty="0"/>
          </a:p>
          <a:p>
            <a:endParaRPr lang="en-US" dirty="0"/>
          </a:p>
        </p:txBody>
      </p:sp>
      <p:sp>
        <p:nvSpPr>
          <p:cNvPr id="4" name="Footer Placeholder 3">
            <a:extLst>
              <a:ext uri="{FF2B5EF4-FFF2-40B4-BE49-F238E27FC236}">
                <a16:creationId xmlns:a16="http://schemas.microsoft.com/office/drawing/2014/main" id="{F8659B13-2790-4D96-8F99-5969CBF7D003}"/>
              </a:ext>
            </a:extLst>
          </p:cNvPr>
          <p:cNvSpPr>
            <a:spLocks noGrp="1"/>
          </p:cNvSpPr>
          <p:nvPr>
            <p:ph type="ftr" sz="quarter" idx="11"/>
          </p:nvPr>
        </p:nvSpPr>
        <p:spPr/>
        <p:txBody>
          <a:bodyPr/>
          <a:lstStyle/>
          <a:p>
            <a:r>
              <a:rPr lang="en-US" dirty="0"/>
              <a:t>www.GBAglobal.org </a:t>
            </a:r>
          </a:p>
        </p:txBody>
      </p:sp>
      <p:sp>
        <p:nvSpPr>
          <p:cNvPr id="5" name="Slide Number Placeholder 4">
            <a:extLst>
              <a:ext uri="{FF2B5EF4-FFF2-40B4-BE49-F238E27FC236}">
                <a16:creationId xmlns:a16="http://schemas.microsoft.com/office/drawing/2014/main" id="{C45001CF-0F0A-4816-9319-22E7892E0916}"/>
              </a:ext>
            </a:extLst>
          </p:cNvPr>
          <p:cNvSpPr>
            <a:spLocks noGrp="1"/>
          </p:cNvSpPr>
          <p:nvPr>
            <p:ph type="sldNum" sz="quarter" idx="12"/>
          </p:nvPr>
        </p:nvSpPr>
        <p:spPr/>
        <p:txBody>
          <a:bodyPr/>
          <a:lstStyle/>
          <a:p>
            <a:fld id="{6D22F896-40B5-4ADD-8801-0D06FADFA095}" type="slidenum">
              <a:rPr lang="en-US" smtClean="0"/>
              <a:t>26</a:t>
            </a:fld>
            <a:endParaRPr lang="en-US" dirty="0"/>
          </a:p>
        </p:txBody>
      </p:sp>
      <p:pic>
        <p:nvPicPr>
          <p:cNvPr id="3078" name="Picture 6" descr="https://documents.lucidchart.com/documents/7f78f105-d826-4767-9be0-add59776f33e/pages/0_0?a=1579&amp;x=122&amp;y=624&amp;w=242&amp;h=242&amp;store=1&amp;accept=image%2F*&amp;auth=LCA%20bd25e05471ff8f7a6ae08442e93f9f45587feeea-ts%3D1509227720">
            <a:extLst>
              <a:ext uri="{FF2B5EF4-FFF2-40B4-BE49-F238E27FC236}">
                <a16:creationId xmlns:a16="http://schemas.microsoft.com/office/drawing/2014/main" id="{8458B89D-749A-4B1F-AB39-B7CBB0BCE6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40" t="10819" r="9655" b="10687"/>
          <a:stretch/>
        </p:blipFill>
        <p:spPr bwMode="auto">
          <a:xfrm>
            <a:off x="5420776" y="3178628"/>
            <a:ext cx="1404257" cy="136071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documents.lucidchart.com/documents/aa17eb77-eda3-464b-8f05-656c8a300ddf/pages/0_0?a=519&amp;x=108&amp;y=0&amp;w=695&amp;h=674&amp;store=1&amp;accept=image%2F*&amp;auth=LCA%2004450083565a23272f2e998492ac93185fb32ba9-ts%3D1509148896">
            <a:extLst>
              <a:ext uri="{FF2B5EF4-FFF2-40B4-BE49-F238E27FC236}">
                <a16:creationId xmlns:a16="http://schemas.microsoft.com/office/drawing/2014/main" id="{4CFD11F1-F4F5-438C-ADB1-C8C4FE6ED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5625"/>
            <a:ext cx="4430591" cy="42945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documents.lucidchart.com/documents/aa17eb77-eda3-464b-8f05-656c8a300ddf/pages/0_0?a=737&amp;x=88&amp;y=648&amp;w=695&amp;h=674&amp;store=1&amp;accept=image%2F*&amp;auth=LCA%20906715c253fe02a07bb44a4f763eac9af23cb50d-ts%3D1509148896">
            <a:extLst>
              <a:ext uri="{FF2B5EF4-FFF2-40B4-BE49-F238E27FC236}">
                <a16:creationId xmlns:a16="http://schemas.microsoft.com/office/drawing/2014/main" id="{33D273C2-0D04-48D7-9239-5B9072E83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519" y="1825626"/>
            <a:ext cx="4528767" cy="438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7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E696C-02BA-483E-A46E-1F5B00EDBA30}"/>
              </a:ext>
            </a:extLst>
          </p:cNvPr>
          <p:cNvSpPr>
            <a:spLocks noGrp="1"/>
          </p:cNvSpPr>
          <p:nvPr>
            <p:ph type="title"/>
          </p:nvPr>
        </p:nvSpPr>
        <p:spPr/>
        <p:txBody>
          <a:bodyPr>
            <a:normAutofit/>
          </a:bodyPr>
          <a:lstStyle/>
          <a:p>
            <a:r>
              <a:rPr lang="en-US" dirty="0"/>
              <a:t>What Can You Use it For?</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63729596"/>
              </p:ext>
            </p:extLst>
          </p:nvPr>
        </p:nvGraphicFramePr>
        <p:xfrm>
          <a:off x="838200" y="1294399"/>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24BA6B73-0D6F-41FD-8B21-90A243A28E6E}"/>
              </a:ext>
            </a:extLst>
          </p:cNvPr>
          <p:cNvSpPr>
            <a:spLocks noGrp="1"/>
          </p:cNvSpPr>
          <p:nvPr>
            <p:ph type="ftr" sz="quarter" idx="11"/>
          </p:nvPr>
        </p:nvSpPr>
        <p:spPr/>
        <p:txBody>
          <a:bodyPr/>
          <a:lstStyle/>
          <a:p>
            <a:r>
              <a:rPr lang="en-US" dirty="0"/>
              <a:t>www.GBAglobal.org </a:t>
            </a:r>
          </a:p>
        </p:txBody>
      </p:sp>
      <p:sp>
        <p:nvSpPr>
          <p:cNvPr id="4" name="Slide Number Placeholder 3">
            <a:extLst>
              <a:ext uri="{FF2B5EF4-FFF2-40B4-BE49-F238E27FC236}">
                <a16:creationId xmlns:a16="http://schemas.microsoft.com/office/drawing/2014/main" id="{E48E884B-2ADC-4DBA-A5AE-22508C198754}"/>
              </a:ext>
            </a:extLst>
          </p:cNvPr>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1936675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A1CBAE-CE97-4C7F-8C86-DAA0FB5F96F7}"/>
              </a:ext>
            </a:extLst>
          </p:cNvPr>
          <p:cNvSpPr>
            <a:spLocks noGrp="1"/>
          </p:cNvSpPr>
          <p:nvPr>
            <p:ph type="title"/>
          </p:nvPr>
        </p:nvSpPr>
        <p:spPr>
          <a:xfrm>
            <a:off x="650449" y="4445251"/>
            <a:ext cx="10901471" cy="1350712"/>
          </a:xfrm>
          <a:noFill/>
        </p:spPr>
        <p:txBody>
          <a:bodyPr vert="horz" lIns="91440" tIns="45720" rIns="91440" bIns="45720" rtlCol="0" anchor="b">
            <a:normAutofit/>
          </a:bodyPr>
          <a:lstStyle/>
          <a:p>
            <a:pPr algn="ctr"/>
            <a:r>
              <a:rPr lang="en-US" dirty="0"/>
              <a:t>How Does it Work?</a:t>
            </a:r>
          </a:p>
        </p:txBody>
      </p:sp>
      <p:sp>
        <p:nvSpPr>
          <p:cNvPr id="12" name="Rounded Rectangle 18">
            <a:extLst>
              <a:ext uri="{FF2B5EF4-FFF2-40B4-BE49-F238E27FC236}">
                <a16:creationId xmlns:a16="http://schemas.microsoft.com/office/drawing/2014/main" id="{283A93BD-A469-4D4C-8A1F-5668AE9758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28565" y="503573"/>
            <a:ext cx="7134870" cy="3599401"/>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text on a black background&#10;&#10;Description automatically generated">
            <a:extLst>
              <a:ext uri="{FF2B5EF4-FFF2-40B4-BE49-F238E27FC236}">
                <a16:creationId xmlns:a16="http://schemas.microsoft.com/office/drawing/2014/main" id="{3C8F51A8-AD63-496B-9ED4-E61F1D11992C}"/>
              </a:ext>
            </a:extLst>
          </p:cNvPr>
          <p:cNvPicPr>
            <a:picLocks noChangeAspect="1"/>
          </p:cNvPicPr>
          <p:nvPr/>
        </p:nvPicPr>
        <p:blipFill rotWithShape="1">
          <a:blip r:embed="rId2"/>
          <a:srcRect t="15619" r="1" b="12073"/>
          <a:stretch/>
        </p:blipFill>
        <p:spPr>
          <a:xfrm>
            <a:off x="2694432" y="666497"/>
            <a:ext cx="6803136" cy="3273552"/>
          </a:xfrm>
          <a:prstGeom prst="rect">
            <a:avLst/>
          </a:prstGeom>
          <a:effectLst/>
        </p:spPr>
      </p:pic>
      <p:sp>
        <p:nvSpPr>
          <p:cNvPr id="6" name="Footer Placeholder 5">
            <a:extLst>
              <a:ext uri="{FF2B5EF4-FFF2-40B4-BE49-F238E27FC236}">
                <a16:creationId xmlns:a16="http://schemas.microsoft.com/office/drawing/2014/main" id="{9369C789-9D0C-40F2-9C02-98F8ECEF84D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www.governmentblockchain.org </a:t>
            </a:r>
          </a:p>
        </p:txBody>
      </p:sp>
      <p:sp>
        <p:nvSpPr>
          <p:cNvPr id="7" name="Slide Number Placeholder 6">
            <a:extLst>
              <a:ext uri="{FF2B5EF4-FFF2-40B4-BE49-F238E27FC236}">
                <a16:creationId xmlns:a16="http://schemas.microsoft.com/office/drawing/2014/main" id="{EAACE2D1-DF58-4C40-B9E4-46BCF875B2E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6D22F896-40B5-4ADD-8801-0D06FADFA095}" type="slidenum">
              <a:rPr lang="en-US" smtClean="0">
                <a:solidFill>
                  <a:prstClr val="black">
                    <a:tint val="75000"/>
                  </a:prstClr>
                </a:solidFill>
                <a:latin typeface="Calibri" panose="020F0502020204030204"/>
              </a:rPr>
              <a:pPr>
                <a:spcAft>
                  <a:spcPts val="600"/>
                </a:spcAft>
                <a:defRPr/>
              </a:pPr>
              <a:t>28</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100841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415600" y="546667"/>
            <a:ext cx="11360800"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Hash</a:t>
            </a:r>
            <a:r>
              <a:rPr lang="en-US" dirty="0">
                <a:latin typeface="Calibri" charset="0"/>
                <a:ea typeface="Calibri" charset="0"/>
                <a:cs typeface="Calibri" charset="0"/>
              </a:rPr>
              <a:t> </a:t>
            </a:r>
            <a:r>
              <a:rPr lang="en" dirty="0">
                <a:latin typeface="Calibri" charset="0"/>
                <a:ea typeface="Calibri" charset="0"/>
                <a:cs typeface="Calibri" charset="0"/>
              </a:rPr>
              <a:t>/</a:t>
            </a:r>
            <a:r>
              <a:rPr lang="en-US" dirty="0">
                <a:latin typeface="Calibri" charset="0"/>
                <a:ea typeface="Calibri" charset="0"/>
                <a:cs typeface="Calibri" charset="0"/>
              </a:rPr>
              <a:t> </a:t>
            </a:r>
            <a:r>
              <a:rPr lang="en" dirty="0">
                <a:latin typeface="Calibri" charset="0"/>
                <a:ea typeface="Calibri" charset="0"/>
                <a:cs typeface="Calibri" charset="0"/>
              </a:rPr>
              <a:t>Hash function</a:t>
            </a:r>
            <a:r>
              <a:rPr lang="en" dirty="0"/>
              <a:t>	</a:t>
            </a:r>
          </a:p>
        </p:txBody>
      </p:sp>
      <p:sp>
        <p:nvSpPr>
          <p:cNvPr id="450" name="Shape 450"/>
          <p:cNvSpPr txBox="1">
            <a:spLocks noGrp="1"/>
          </p:cNvSpPr>
          <p:nvPr>
            <p:ph type="body" idx="1"/>
          </p:nvPr>
        </p:nvSpPr>
        <p:spPr>
          <a:xfrm>
            <a:off x="564367" y="1357067"/>
            <a:ext cx="11325600" cy="4648400"/>
          </a:xfrm>
          <a:prstGeom prst="rect">
            <a:avLst/>
          </a:prstGeom>
        </p:spPr>
        <p:txBody>
          <a:bodyPr vert="horz" lIns="121900" tIns="121900" rIns="121900" bIns="121900" rtlCol="0" anchor="t" anchorCtr="0">
            <a:noAutofit/>
          </a:bodyPr>
          <a:lstStyle/>
          <a:p>
            <a:r>
              <a:rPr lang="en" dirty="0">
                <a:solidFill>
                  <a:schemeClr val="tx1"/>
                </a:solidFill>
                <a:latin typeface="Calibri" charset="0"/>
                <a:ea typeface="Calibri" charset="0"/>
                <a:cs typeface="Calibri" charset="0"/>
              </a:rPr>
              <a:t>Hashes</a:t>
            </a:r>
            <a:r>
              <a:rPr lang="en-US" dirty="0">
                <a:solidFill>
                  <a:schemeClr val="tx1"/>
                </a:solidFill>
                <a:latin typeface="Calibri" charset="0"/>
                <a:ea typeface="Calibri" charset="0"/>
                <a:cs typeface="Calibri" charset="0"/>
              </a:rPr>
              <a:t> are the </a:t>
            </a:r>
            <a:r>
              <a:rPr lang="en" dirty="0">
                <a:solidFill>
                  <a:schemeClr val="tx1"/>
                </a:solidFill>
                <a:latin typeface="Calibri" charset="0"/>
                <a:ea typeface="Calibri" charset="0"/>
                <a:cs typeface="Calibri" charset="0"/>
              </a:rPr>
              <a:t>foundation of the </a:t>
            </a:r>
            <a:r>
              <a:rPr lang="en-US" dirty="0">
                <a:solidFill>
                  <a:schemeClr val="tx1"/>
                </a:solidFill>
                <a:latin typeface="Calibri" charset="0"/>
                <a:ea typeface="Calibri" charset="0"/>
                <a:cs typeface="Calibri" charset="0"/>
              </a:rPr>
              <a:t>B</a:t>
            </a:r>
            <a:r>
              <a:rPr lang="en" dirty="0">
                <a:solidFill>
                  <a:schemeClr val="tx1"/>
                </a:solidFill>
                <a:latin typeface="Calibri" charset="0"/>
                <a:ea typeface="Calibri" charset="0"/>
                <a:cs typeface="Calibri" charset="0"/>
              </a:rPr>
              <a:t>lockchain</a:t>
            </a:r>
          </a:p>
          <a:p>
            <a:r>
              <a:rPr lang="en" dirty="0">
                <a:solidFill>
                  <a:schemeClr val="tx1"/>
                </a:solidFill>
                <a:latin typeface="Calibri" charset="0"/>
                <a:ea typeface="Calibri" charset="0"/>
                <a:cs typeface="Calibri" charset="0"/>
              </a:rPr>
              <a:t>Formal definition of</a:t>
            </a:r>
            <a:r>
              <a:rPr lang="en-US" dirty="0">
                <a:solidFill>
                  <a:schemeClr val="tx1"/>
                </a:solidFill>
                <a:latin typeface="Calibri" charset="0"/>
                <a:ea typeface="Calibri" charset="0"/>
                <a:cs typeface="Calibri" charset="0"/>
              </a:rPr>
              <a:t> </a:t>
            </a:r>
            <a:r>
              <a:rPr lang="en" b="1" dirty="0">
                <a:solidFill>
                  <a:schemeClr val="tx1"/>
                </a:solidFill>
                <a:latin typeface="Calibri" charset="0"/>
                <a:ea typeface="Calibri" charset="0"/>
                <a:cs typeface="Calibri" charset="0"/>
              </a:rPr>
              <a:t>hash function</a:t>
            </a:r>
            <a:r>
              <a:rPr lang="en" dirty="0">
                <a:solidFill>
                  <a:schemeClr val="tx1"/>
                </a:solidFill>
                <a:latin typeface="Calibri" charset="0"/>
                <a:ea typeface="Calibri" charset="0"/>
                <a:cs typeface="Calibri" charset="0"/>
              </a:rPr>
              <a:t>:</a:t>
            </a:r>
            <a:r>
              <a:rPr lang="en-US" dirty="0">
                <a:solidFill>
                  <a:schemeClr val="tx1"/>
                </a:solidFill>
                <a:latin typeface="Calibri" charset="0"/>
                <a:ea typeface="Calibri" charset="0"/>
                <a:cs typeface="Calibri" charset="0"/>
              </a:rPr>
              <a:t> </a:t>
            </a:r>
            <a:r>
              <a:rPr lang="en" dirty="0">
                <a:solidFill>
                  <a:schemeClr val="tx1"/>
                </a:solidFill>
                <a:latin typeface="Calibri" charset="0"/>
                <a:ea typeface="Calibri" charset="0"/>
                <a:cs typeface="Calibri" charset="0"/>
              </a:rPr>
              <a:t>any function that can be used to map data of arbitrary size to data of fixed size</a:t>
            </a:r>
          </a:p>
          <a:p>
            <a:r>
              <a:rPr lang="en" dirty="0">
                <a:solidFill>
                  <a:schemeClr val="tx1"/>
                </a:solidFill>
                <a:latin typeface="Calibri" charset="0"/>
                <a:ea typeface="Calibri" charset="0"/>
                <a:cs typeface="Calibri" charset="0"/>
              </a:rPr>
              <a:t>The value returned are known as </a:t>
            </a:r>
            <a:r>
              <a:rPr lang="en" b="1" dirty="0">
                <a:solidFill>
                  <a:schemeClr val="tx1"/>
                </a:solidFill>
                <a:latin typeface="Calibri" charset="0"/>
                <a:ea typeface="Calibri" charset="0"/>
                <a:cs typeface="Calibri" charset="0"/>
              </a:rPr>
              <a:t>hashes</a:t>
            </a:r>
            <a:endParaRPr lang="en" dirty="0">
              <a:solidFill>
                <a:schemeClr val="tx1"/>
              </a:solidFill>
              <a:latin typeface="Calibri" charset="0"/>
              <a:ea typeface="Calibri" charset="0"/>
              <a:cs typeface="Calibri" charset="0"/>
            </a:endParaRPr>
          </a:p>
          <a:p>
            <a:endParaRPr dirty="0"/>
          </a:p>
          <a:p>
            <a:endParaRPr dirty="0"/>
          </a:p>
        </p:txBody>
      </p:sp>
      <p:sp>
        <p:nvSpPr>
          <p:cNvPr id="451" name="Shape 451"/>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29</a:t>
            </a:fld>
            <a:endParaRPr lang="en" dirty="0"/>
          </a:p>
        </p:txBody>
      </p:sp>
      <p:pic>
        <p:nvPicPr>
          <p:cNvPr id="452" name="Shape 452"/>
          <p:cNvPicPr preferRelativeResize="0"/>
          <p:nvPr/>
        </p:nvPicPr>
        <p:blipFill>
          <a:blip r:embed="rId3">
            <a:alphaModFix/>
          </a:blip>
          <a:stretch>
            <a:fillRect/>
          </a:stretch>
        </p:blipFill>
        <p:spPr>
          <a:xfrm>
            <a:off x="6062055" y="3243741"/>
            <a:ext cx="5682267" cy="26621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863113-AC61-46C5-B890-BD8FD72F638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dirty="0">
                <a:solidFill>
                  <a:schemeClr val="bg1"/>
                </a:solidFill>
              </a:rPr>
              <a:t>Agenda</a:t>
            </a:r>
          </a:p>
        </p:txBody>
      </p:sp>
      <p:sp>
        <p:nvSpPr>
          <p:cNvPr id="3" name="Content Placeholder 2">
            <a:extLst>
              <a:ext uri="{FF2B5EF4-FFF2-40B4-BE49-F238E27FC236}">
                <a16:creationId xmlns:a16="http://schemas.microsoft.com/office/drawing/2014/main" id="{CF6034CE-3F41-4FCE-8FAB-BAA13924FC5E}"/>
              </a:ext>
            </a:extLst>
          </p:cNvPr>
          <p:cNvSpPr>
            <a:spLocks noGrp="1"/>
          </p:cNvSpPr>
          <p:nvPr>
            <p:ph idx="1"/>
          </p:nvPr>
        </p:nvSpPr>
        <p:spPr>
          <a:xfrm>
            <a:off x="643468" y="2638044"/>
            <a:ext cx="3363974" cy="3415622"/>
          </a:xfrm>
        </p:spPr>
        <p:txBody>
          <a:bodyPr>
            <a:normAutofit/>
          </a:bodyPr>
          <a:lstStyle/>
          <a:p>
            <a:r>
              <a:rPr lang="en-US" sz="2000" dirty="0">
                <a:solidFill>
                  <a:schemeClr val="bg1"/>
                </a:solidFill>
              </a:rPr>
              <a:t>The Threats are real</a:t>
            </a:r>
          </a:p>
          <a:p>
            <a:r>
              <a:rPr lang="en-US" sz="2000" dirty="0">
                <a:solidFill>
                  <a:schemeClr val="bg1"/>
                </a:solidFill>
              </a:rPr>
              <a:t>What is Blockchain?</a:t>
            </a:r>
          </a:p>
          <a:p>
            <a:r>
              <a:rPr lang="en-US" sz="2000" dirty="0">
                <a:solidFill>
                  <a:schemeClr val="bg1"/>
                </a:solidFill>
              </a:rPr>
              <a:t>Blockchain as a Security Solution</a:t>
            </a:r>
          </a:p>
          <a:p>
            <a:r>
              <a:rPr lang="en-US" sz="2000" dirty="0">
                <a:solidFill>
                  <a:schemeClr val="bg1"/>
                </a:solidFill>
              </a:rPr>
              <a:t>Blockchain Security Considerations</a:t>
            </a:r>
          </a:p>
          <a:p>
            <a:r>
              <a:rPr lang="en-US" sz="2000" dirty="0">
                <a:solidFill>
                  <a:schemeClr val="bg1"/>
                </a:solidFill>
              </a:rPr>
              <a:t>Government Regulations</a:t>
            </a:r>
          </a:p>
          <a:p>
            <a:r>
              <a:rPr lang="en-US" sz="2000" dirty="0">
                <a:solidFill>
                  <a:schemeClr val="bg1"/>
                </a:solidFill>
              </a:rPr>
              <a:t>GBA Resources Available</a:t>
            </a:r>
          </a:p>
          <a:p>
            <a:endParaRPr lang="en-US" sz="2000" dirty="0">
              <a:solidFill>
                <a:schemeClr val="bg1"/>
              </a:solidFill>
            </a:endParaRPr>
          </a:p>
        </p:txBody>
      </p:sp>
      <p:pic>
        <p:nvPicPr>
          <p:cNvPr id="6" name="Picture 2" descr="Image result for Agenda">
            <a:extLst>
              <a:ext uri="{FF2B5EF4-FFF2-40B4-BE49-F238E27FC236}">
                <a16:creationId xmlns:a16="http://schemas.microsoft.com/office/drawing/2014/main" id="{2BC79772-1D8B-40FB-A256-0BDBB60E4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7763" y="1192051"/>
            <a:ext cx="6250769" cy="431303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0B32A129-0C50-4AF5-A032-72C345DDB562}"/>
              </a:ext>
            </a:extLst>
          </p:cNvPr>
          <p:cNvSpPr>
            <a:spLocks noGrp="1"/>
          </p:cNvSpPr>
          <p:nvPr>
            <p:ph type="ftr" sz="quarter" idx="11"/>
          </p:nvPr>
        </p:nvSpPr>
        <p:spPr>
          <a:xfrm>
            <a:off x="5297762" y="6356350"/>
            <a:ext cx="4579768" cy="365125"/>
          </a:xfrm>
        </p:spPr>
        <p:txBody>
          <a:bodyPr>
            <a:normAutofit/>
          </a:bodyPr>
          <a:lstStyle/>
          <a:p>
            <a:pPr algn="l">
              <a:spcAft>
                <a:spcPts val="600"/>
              </a:spcAft>
            </a:pPr>
            <a:r>
              <a:rPr lang="en-US">
                <a:solidFill>
                  <a:schemeClr val="tx1">
                    <a:alpha val="80000"/>
                  </a:schemeClr>
                </a:solidFill>
              </a:rPr>
              <a:t>www.governmentblockchain.org </a:t>
            </a:r>
          </a:p>
        </p:txBody>
      </p:sp>
      <p:sp>
        <p:nvSpPr>
          <p:cNvPr id="5" name="Slide Number Placeholder 4">
            <a:extLst>
              <a:ext uri="{FF2B5EF4-FFF2-40B4-BE49-F238E27FC236}">
                <a16:creationId xmlns:a16="http://schemas.microsoft.com/office/drawing/2014/main" id="{9C170CB1-B252-497B-B0E2-B0542D63A6B7}"/>
              </a:ext>
            </a:extLst>
          </p:cNvPr>
          <p:cNvSpPr>
            <a:spLocks noGrp="1"/>
          </p:cNvSpPr>
          <p:nvPr>
            <p:ph type="sldNum" sz="quarter" idx="12"/>
          </p:nvPr>
        </p:nvSpPr>
        <p:spPr>
          <a:xfrm>
            <a:off x="10289512" y="6356350"/>
            <a:ext cx="1064287" cy="365125"/>
          </a:xfrm>
        </p:spPr>
        <p:txBody>
          <a:bodyPr>
            <a:normAutofit/>
          </a:bodyPr>
          <a:lstStyle/>
          <a:p>
            <a:pPr>
              <a:spcAft>
                <a:spcPts val="600"/>
              </a:spcAft>
            </a:pPr>
            <a:fld id="{6D22F896-40B5-4ADD-8801-0D06FADFA095}" type="slidenum">
              <a:rPr lang="en-US">
                <a:solidFill>
                  <a:schemeClr val="tx1">
                    <a:alpha val="80000"/>
                  </a:schemeClr>
                </a:solidFill>
              </a:rPr>
              <a:pPr>
                <a:spcAft>
                  <a:spcPts val="600"/>
                </a:spcAft>
              </a:pPr>
              <a:t>3</a:t>
            </a:fld>
            <a:endParaRPr lang="en-US">
              <a:solidFill>
                <a:schemeClr val="tx1">
                  <a:alpha val="80000"/>
                </a:schemeClr>
              </a:solidFill>
            </a:endParaRPr>
          </a:p>
        </p:txBody>
      </p:sp>
    </p:spTree>
    <p:extLst>
      <p:ext uri="{BB962C8B-B14F-4D97-AF65-F5344CB8AC3E}">
        <p14:creationId xmlns:p14="http://schemas.microsoft.com/office/powerpoint/2010/main" val="1415828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Shape 457"/>
          <p:cNvSpPr txBox="1">
            <a:spLocks noGrp="1"/>
          </p:cNvSpPr>
          <p:nvPr>
            <p:ph type="title"/>
          </p:nvPr>
        </p:nvSpPr>
        <p:spPr>
          <a:xfrm>
            <a:off x="415600" y="546667"/>
            <a:ext cx="11360800"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Hash</a:t>
            </a:r>
            <a:r>
              <a:rPr lang="en-US" dirty="0">
                <a:latin typeface="Calibri" charset="0"/>
                <a:ea typeface="Calibri" charset="0"/>
                <a:cs typeface="Calibri" charset="0"/>
              </a:rPr>
              <a:t> </a:t>
            </a:r>
            <a:r>
              <a:rPr lang="en" dirty="0">
                <a:latin typeface="Calibri" charset="0"/>
                <a:ea typeface="Calibri" charset="0"/>
                <a:cs typeface="Calibri" charset="0"/>
              </a:rPr>
              <a:t>/</a:t>
            </a:r>
            <a:r>
              <a:rPr lang="en-US" dirty="0">
                <a:latin typeface="Calibri" charset="0"/>
                <a:ea typeface="Calibri" charset="0"/>
                <a:cs typeface="Calibri" charset="0"/>
              </a:rPr>
              <a:t> </a:t>
            </a:r>
            <a:r>
              <a:rPr lang="en" dirty="0">
                <a:latin typeface="Calibri" charset="0"/>
                <a:ea typeface="Calibri" charset="0"/>
                <a:cs typeface="Calibri" charset="0"/>
              </a:rPr>
              <a:t>Hash function</a:t>
            </a:r>
          </a:p>
        </p:txBody>
      </p:sp>
      <p:sp>
        <p:nvSpPr>
          <p:cNvPr id="458" name="Shape 458"/>
          <p:cNvSpPr txBox="1">
            <a:spLocks noGrp="1"/>
          </p:cNvSpPr>
          <p:nvPr>
            <p:ph type="body" idx="1"/>
          </p:nvPr>
        </p:nvSpPr>
        <p:spPr>
          <a:xfrm>
            <a:off x="415600" y="1639833"/>
            <a:ext cx="11360800" cy="4452000"/>
          </a:xfrm>
          <a:prstGeom prst="rect">
            <a:avLst/>
          </a:prstGeom>
        </p:spPr>
        <p:txBody>
          <a:bodyPr vert="horz" lIns="121900" tIns="121900" rIns="121900" bIns="121900" rtlCol="0" anchor="t" anchorCtr="0">
            <a:noAutofit/>
          </a:bodyPr>
          <a:lstStyle/>
          <a:p>
            <a:r>
              <a:rPr lang="en" dirty="0">
                <a:solidFill>
                  <a:schemeClr val="tx1"/>
                </a:solidFill>
                <a:latin typeface="Calibri" charset="0"/>
                <a:ea typeface="Calibri" charset="0"/>
                <a:cs typeface="Calibri" charset="0"/>
              </a:rPr>
              <a:t>Put simply, It is a function that takes in data of </a:t>
            </a:r>
            <a:r>
              <a:rPr lang="en" b="1" i="1" dirty="0">
                <a:solidFill>
                  <a:schemeClr val="tx1"/>
                </a:solidFill>
                <a:latin typeface="Calibri" charset="0"/>
                <a:ea typeface="Calibri" charset="0"/>
                <a:cs typeface="Calibri" charset="0"/>
              </a:rPr>
              <a:t>any</a:t>
            </a:r>
            <a:r>
              <a:rPr lang="en" dirty="0">
                <a:solidFill>
                  <a:schemeClr val="tx1"/>
                </a:solidFill>
                <a:latin typeface="Calibri" charset="0"/>
                <a:ea typeface="Calibri" charset="0"/>
                <a:cs typeface="Calibri" charset="0"/>
              </a:rPr>
              <a:t> size and returns an output with a </a:t>
            </a:r>
            <a:r>
              <a:rPr lang="en" b="1" i="1" dirty="0">
                <a:solidFill>
                  <a:schemeClr val="tx1"/>
                </a:solidFill>
                <a:latin typeface="Calibri" charset="0"/>
                <a:ea typeface="Calibri" charset="0"/>
                <a:cs typeface="Calibri" charset="0"/>
              </a:rPr>
              <a:t>specific </a:t>
            </a:r>
            <a:r>
              <a:rPr lang="en" dirty="0">
                <a:solidFill>
                  <a:schemeClr val="tx1"/>
                </a:solidFill>
                <a:latin typeface="Calibri" charset="0"/>
                <a:ea typeface="Calibri" charset="0"/>
                <a:cs typeface="Calibri" charset="0"/>
              </a:rPr>
              <a:t>size. That output is known as a hash. </a:t>
            </a:r>
          </a:p>
          <a:p>
            <a:r>
              <a:rPr lang="en" dirty="0">
                <a:solidFill>
                  <a:schemeClr val="tx1"/>
                </a:solidFill>
                <a:latin typeface="Calibri" charset="0"/>
                <a:ea typeface="Calibri" charset="0"/>
                <a:cs typeface="Calibri" charset="0"/>
              </a:rPr>
              <a:t>Example: 3-digit value hash function</a:t>
            </a:r>
          </a:p>
          <a:p>
            <a:r>
              <a:rPr lang="en" dirty="0">
                <a:solidFill>
                  <a:schemeClr val="tx1"/>
                </a:solidFill>
                <a:latin typeface="Calibri" charset="0"/>
                <a:ea typeface="Calibri" charset="0"/>
                <a:cs typeface="Calibri" charset="0"/>
                <a:sym typeface="Calibri"/>
              </a:rPr>
              <a:t>“Adfoadihfopahfeoapfjda”   ---&gt;  “391”</a:t>
            </a:r>
          </a:p>
          <a:p>
            <a:r>
              <a:rPr lang="en" dirty="0">
                <a:solidFill>
                  <a:schemeClr val="tx1"/>
                </a:solidFill>
                <a:latin typeface="Calibri" charset="0"/>
                <a:ea typeface="Calibri" charset="0"/>
                <a:cs typeface="Calibri" charset="0"/>
                <a:sym typeface="Calibri"/>
              </a:rPr>
              <a:t>“Adfjka”                                   ---&gt;  “126”</a:t>
            </a:r>
          </a:p>
          <a:p>
            <a:r>
              <a:rPr lang="en" dirty="0">
                <a:solidFill>
                  <a:schemeClr val="tx1"/>
                </a:solidFill>
                <a:latin typeface="Calibri" charset="0"/>
                <a:ea typeface="Calibri" charset="0"/>
                <a:cs typeface="Calibri" charset="0"/>
                <a:sym typeface="Calibri"/>
              </a:rPr>
              <a:t>“A”                                            ---&gt;  “792”</a:t>
            </a:r>
          </a:p>
          <a:p>
            <a:endParaRPr dirty="0"/>
          </a:p>
        </p:txBody>
      </p:sp>
      <p:sp>
        <p:nvSpPr>
          <p:cNvPr id="459" name="Shape 459"/>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30</a:t>
            </a:fld>
            <a:endParaRPr lang="en" dirty="0"/>
          </a:p>
        </p:txBody>
      </p:sp>
      <p:pic>
        <p:nvPicPr>
          <p:cNvPr id="460" name="Shape 460"/>
          <p:cNvPicPr preferRelativeResize="0"/>
          <p:nvPr/>
        </p:nvPicPr>
        <p:blipFill>
          <a:blip r:embed="rId3">
            <a:alphaModFix/>
          </a:blip>
          <a:stretch>
            <a:fillRect/>
          </a:stretch>
        </p:blipFill>
        <p:spPr>
          <a:xfrm>
            <a:off x="7203001" y="2231334"/>
            <a:ext cx="3645367" cy="42757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a:off x="415600" y="1104022"/>
            <a:ext cx="11131966"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Hashes and hashes can combine to form new hashes </a:t>
            </a:r>
            <a:br>
              <a:rPr lang="en" dirty="0">
                <a:latin typeface="Calibri" charset="0"/>
                <a:ea typeface="Calibri" charset="0"/>
                <a:cs typeface="Calibri" charset="0"/>
              </a:rPr>
            </a:br>
            <a:endParaRPr lang="en" dirty="0">
              <a:latin typeface="Calibri" charset="0"/>
              <a:ea typeface="Calibri" charset="0"/>
              <a:cs typeface="Calibri" charset="0"/>
            </a:endParaRPr>
          </a:p>
        </p:txBody>
      </p:sp>
      <p:sp>
        <p:nvSpPr>
          <p:cNvPr id="538" name="Shape 538"/>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31</a:t>
            </a:fld>
            <a:endParaRPr lang="en" dirty="0"/>
          </a:p>
        </p:txBody>
      </p:sp>
      <p:pic>
        <p:nvPicPr>
          <p:cNvPr id="539" name="Shape 539"/>
          <p:cNvPicPr preferRelativeResize="0"/>
          <p:nvPr/>
        </p:nvPicPr>
        <p:blipFill>
          <a:blip r:embed="rId3">
            <a:alphaModFix/>
          </a:blip>
          <a:stretch>
            <a:fillRect/>
          </a:stretch>
        </p:blipFill>
        <p:spPr>
          <a:xfrm>
            <a:off x="1570631" y="1962166"/>
            <a:ext cx="8230912" cy="4501820"/>
          </a:xfrm>
          <a:prstGeom prst="rect">
            <a:avLst/>
          </a:prstGeom>
          <a:noFill/>
          <a:ln>
            <a:noFill/>
          </a:ln>
        </p:spPr>
      </p:pic>
      <p:sp>
        <p:nvSpPr>
          <p:cNvPr id="2" name="Oval 1">
            <a:extLst>
              <a:ext uri="{FF2B5EF4-FFF2-40B4-BE49-F238E27FC236}">
                <a16:creationId xmlns:a16="http://schemas.microsoft.com/office/drawing/2014/main" id="{3F0DCCA1-E269-43AC-AA3A-8C24ABC57A01}"/>
              </a:ext>
            </a:extLst>
          </p:cNvPr>
          <p:cNvSpPr/>
          <p:nvPr/>
        </p:nvSpPr>
        <p:spPr>
          <a:xfrm>
            <a:off x="7867323" y="5886995"/>
            <a:ext cx="1438015" cy="4354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3" name="Shape 553"/>
          <p:cNvSpPr txBox="1">
            <a:spLocks noGrp="1"/>
          </p:cNvSpPr>
          <p:nvPr>
            <p:ph type="body" idx="1"/>
          </p:nvPr>
        </p:nvSpPr>
        <p:spPr>
          <a:xfrm>
            <a:off x="1097280" y="1846701"/>
            <a:ext cx="5529664" cy="4452000"/>
          </a:xfrm>
          <a:prstGeom prst="rect">
            <a:avLst/>
          </a:prstGeom>
        </p:spPr>
        <p:txBody>
          <a:bodyPr vert="horz" lIns="121900" tIns="121900" rIns="121900" bIns="121900" rtlCol="0" anchor="t" anchorCtr="0">
            <a:noAutofit/>
          </a:bodyPr>
          <a:lstStyle/>
          <a:p>
            <a:pPr marL="380990" indent="-380990">
              <a:lnSpc>
                <a:spcPct val="100000"/>
              </a:lnSpc>
              <a:spcBef>
                <a:spcPts val="800"/>
              </a:spcBef>
              <a:spcAft>
                <a:spcPts val="0"/>
              </a:spcAft>
              <a:buFont typeface="Arial" panose="020B0604020202020204" pitchFamily="34" charset="0"/>
              <a:buChar char="•"/>
            </a:pPr>
            <a:r>
              <a:rPr lang="en" sz="2000" dirty="0">
                <a:solidFill>
                  <a:schemeClr val="tx1"/>
                </a:solidFill>
                <a:latin typeface="Calibri" charset="0"/>
                <a:ea typeface="Calibri" charset="0"/>
                <a:cs typeface="Calibri" charset="0"/>
                <a:sym typeface="Arial"/>
              </a:rPr>
              <a:t>As shown in the picture, you can keep on combining and combining hashes until you get to one final hash. </a:t>
            </a:r>
          </a:p>
          <a:p>
            <a:pPr marL="380990" indent="-380990">
              <a:lnSpc>
                <a:spcPct val="100000"/>
              </a:lnSpc>
              <a:spcBef>
                <a:spcPts val="800"/>
              </a:spcBef>
              <a:spcAft>
                <a:spcPts val="0"/>
              </a:spcAft>
              <a:buFont typeface="Arial" panose="020B0604020202020204" pitchFamily="34" charset="0"/>
              <a:buChar char="•"/>
            </a:pPr>
            <a:r>
              <a:rPr lang="en" sz="2000" dirty="0">
                <a:solidFill>
                  <a:schemeClr val="tx1"/>
                </a:solidFill>
                <a:latin typeface="Calibri" charset="0"/>
                <a:ea typeface="Calibri" charset="0"/>
                <a:cs typeface="Calibri" charset="0"/>
                <a:sym typeface="Arial"/>
              </a:rPr>
              <a:t>This is a block of transactions</a:t>
            </a:r>
            <a:endParaRPr lang="en-US" sz="2000" dirty="0">
              <a:solidFill>
                <a:schemeClr val="tx1"/>
              </a:solidFill>
              <a:latin typeface="Calibri" charset="0"/>
              <a:ea typeface="Calibri" charset="0"/>
              <a:cs typeface="Calibri" charset="0"/>
              <a:sym typeface="Arial"/>
            </a:endParaRPr>
          </a:p>
          <a:p>
            <a:pPr marL="380990" indent="-380990">
              <a:lnSpc>
                <a:spcPct val="100000"/>
              </a:lnSpc>
              <a:spcBef>
                <a:spcPts val="800"/>
              </a:spcBef>
              <a:spcAft>
                <a:spcPts val="0"/>
              </a:spcAft>
              <a:buFont typeface="Arial" panose="020B0604020202020204" pitchFamily="34" charset="0"/>
              <a:buChar char="•"/>
            </a:pPr>
            <a:r>
              <a:rPr lang="en" sz="2000" dirty="0">
                <a:solidFill>
                  <a:schemeClr val="tx1"/>
                </a:solidFill>
                <a:latin typeface="Calibri" charset="0"/>
                <a:ea typeface="Calibri" charset="0"/>
                <a:cs typeface="Calibri" charset="0"/>
                <a:sym typeface="Arial"/>
              </a:rPr>
              <a:t>This final hash is cryptographically secure and it’s a proof that all the data went into it exists. The visual outline of this process is known as the </a:t>
            </a:r>
            <a:r>
              <a:rPr lang="en" sz="2000" b="1" dirty="0" err="1">
                <a:solidFill>
                  <a:schemeClr val="tx1"/>
                </a:solidFill>
                <a:latin typeface="Calibri" charset="0"/>
                <a:ea typeface="Calibri" charset="0"/>
                <a:cs typeface="Calibri" charset="0"/>
                <a:sym typeface="Arial"/>
              </a:rPr>
              <a:t>Merkle</a:t>
            </a:r>
            <a:r>
              <a:rPr lang="en" sz="2000" b="1" dirty="0">
                <a:solidFill>
                  <a:schemeClr val="tx1"/>
                </a:solidFill>
                <a:latin typeface="Calibri" charset="0"/>
                <a:ea typeface="Calibri" charset="0"/>
                <a:cs typeface="Calibri" charset="0"/>
                <a:sym typeface="Arial"/>
              </a:rPr>
              <a:t> Tree</a:t>
            </a:r>
            <a:r>
              <a:rPr lang="en" sz="2000" dirty="0">
                <a:solidFill>
                  <a:schemeClr val="tx1"/>
                </a:solidFill>
                <a:latin typeface="Calibri" charset="0"/>
                <a:ea typeface="Calibri" charset="0"/>
                <a:cs typeface="Calibri" charset="0"/>
                <a:sym typeface="Arial"/>
              </a:rPr>
              <a:t>, the ultimate, single hash is known as the </a:t>
            </a:r>
            <a:r>
              <a:rPr lang="en" sz="2000" b="1" dirty="0" err="1">
                <a:solidFill>
                  <a:schemeClr val="tx1"/>
                </a:solidFill>
                <a:latin typeface="Calibri" charset="0"/>
                <a:ea typeface="Calibri" charset="0"/>
                <a:cs typeface="Calibri" charset="0"/>
                <a:sym typeface="Arial"/>
              </a:rPr>
              <a:t>Merkle</a:t>
            </a:r>
            <a:r>
              <a:rPr lang="en" sz="2000" b="1" dirty="0">
                <a:solidFill>
                  <a:schemeClr val="tx1"/>
                </a:solidFill>
                <a:latin typeface="Calibri" charset="0"/>
                <a:ea typeface="Calibri" charset="0"/>
                <a:cs typeface="Calibri" charset="0"/>
                <a:sym typeface="Arial"/>
              </a:rPr>
              <a:t> Root</a:t>
            </a:r>
            <a:r>
              <a:rPr lang="en" sz="2000" dirty="0">
                <a:solidFill>
                  <a:schemeClr val="tx1"/>
                </a:solidFill>
                <a:latin typeface="Calibri" charset="0"/>
                <a:ea typeface="Calibri" charset="0"/>
                <a:cs typeface="Calibri" charset="0"/>
                <a:sym typeface="Arial"/>
              </a:rPr>
              <a:t>. </a:t>
            </a:r>
            <a:endParaRPr lang="en-US" sz="2000" dirty="0">
              <a:solidFill>
                <a:schemeClr val="tx1"/>
              </a:solidFill>
              <a:latin typeface="Calibri" charset="0"/>
              <a:ea typeface="Calibri" charset="0"/>
              <a:cs typeface="Calibri" charset="0"/>
              <a:sym typeface="Arial"/>
            </a:endParaRPr>
          </a:p>
          <a:p>
            <a:pPr marL="380990" indent="-380990">
              <a:lnSpc>
                <a:spcPct val="100000"/>
              </a:lnSpc>
              <a:spcBef>
                <a:spcPts val="800"/>
              </a:spcBef>
              <a:spcAft>
                <a:spcPts val="0"/>
              </a:spcAft>
              <a:buFont typeface="Arial" panose="020B0604020202020204" pitchFamily="34" charset="0"/>
              <a:buChar char="•"/>
            </a:pPr>
            <a:r>
              <a:rPr lang="en-US" sz="2000" dirty="0">
                <a:solidFill>
                  <a:schemeClr val="tx1"/>
                </a:solidFill>
                <a:latin typeface="Calibri" charset="0"/>
                <a:ea typeface="Calibri" charset="0"/>
                <a:cs typeface="Calibri" charset="0"/>
                <a:sym typeface="Arial"/>
              </a:rPr>
              <a:t>A </a:t>
            </a:r>
            <a:r>
              <a:rPr lang="en" sz="2000" dirty="0" err="1">
                <a:solidFill>
                  <a:schemeClr val="tx1"/>
                </a:solidFill>
                <a:latin typeface="Calibri" charset="0"/>
                <a:ea typeface="Calibri" charset="0"/>
                <a:cs typeface="Calibri" charset="0"/>
                <a:sym typeface="Arial"/>
              </a:rPr>
              <a:t>Merkle</a:t>
            </a:r>
            <a:r>
              <a:rPr lang="en" sz="2000" dirty="0">
                <a:solidFill>
                  <a:schemeClr val="tx1"/>
                </a:solidFill>
                <a:latin typeface="Calibri" charset="0"/>
                <a:ea typeface="Calibri" charset="0"/>
                <a:cs typeface="Calibri" charset="0"/>
                <a:sym typeface="Arial"/>
              </a:rPr>
              <a:t> Tree</a:t>
            </a:r>
            <a:r>
              <a:rPr lang="en-US" sz="2000" dirty="0">
                <a:solidFill>
                  <a:schemeClr val="tx1"/>
                </a:solidFill>
                <a:latin typeface="Calibri" charset="0"/>
                <a:ea typeface="Calibri" charset="0"/>
                <a:cs typeface="Calibri" charset="0"/>
                <a:sym typeface="Arial"/>
              </a:rPr>
              <a:t> could have as little as 2 branches or </a:t>
            </a:r>
            <a:r>
              <a:rPr lang="en" sz="2000" dirty="0">
                <a:solidFill>
                  <a:schemeClr val="tx1"/>
                </a:solidFill>
                <a:latin typeface="Calibri" charset="0"/>
                <a:ea typeface="Calibri" charset="0"/>
                <a:cs typeface="Calibri" charset="0"/>
                <a:sym typeface="Arial"/>
              </a:rPr>
              <a:t>it could have up to as many branches as needed.</a:t>
            </a:r>
          </a:p>
          <a:p>
            <a:pPr marL="380990" indent="-380990">
              <a:lnSpc>
                <a:spcPct val="100000"/>
              </a:lnSpc>
              <a:spcBef>
                <a:spcPts val="800"/>
              </a:spcBef>
              <a:spcAft>
                <a:spcPts val="0"/>
              </a:spcAft>
              <a:buFont typeface="Arial" panose="020B0604020202020204" pitchFamily="34" charset="0"/>
              <a:buChar char="•"/>
            </a:pPr>
            <a:endParaRPr lang="en-US" dirty="0">
              <a:solidFill>
                <a:schemeClr val="tx1"/>
              </a:solidFill>
              <a:latin typeface="Calibri" charset="0"/>
              <a:ea typeface="Calibri" charset="0"/>
              <a:cs typeface="Calibri" charset="0"/>
              <a:sym typeface="Arial"/>
            </a:endParaRPr>
          </a:p>
        </p:txBody>
      </p:sp>
      <p:sp>
        <p:nvSpPr>
          <p:cNvPr id="554" name="Shape 554"/>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32</a:t>
            </a:fld>
            <a:endParaRPr lang="en" dirty="0"/>
          </a:p>
        </p:txBody>
      </p:sp>
      <p:sp>
        <p:nvSpPr>
          <p:cNvPr id="2" name="TextBox 1">
            <a:extLst>
              <a:ext uri="{FF2B5EF4-FFF2-40B4-BE49-F238E27FC236}">
                <a16:creationId xmlns:a16="http://schemas.microsoft.com/office/drawing/2014/main" id="{28688279-FDF4-4B30-9BC4-3194DD0748DB}"/>
              </a:ext>
            </a:extLst>
          </p:cNvPr>
          <p:cNvSpPr txBox="1"/>
          <p:nvPr/>
        </p:nvSpPr>
        <p:spPr>
          <a:xfrm>
            <a:off x="6997723" y="2236051"/>
            <a:ext cx="4619156" cy="4033412"/>
          </a:xfrm>
          <a:prstGeom prst="rect">
            <a:avLst/>
          </a:prstGeom>
          <a:noFill/>
          <a:ln>
            <a:solidFill>
              <a:srgbClr val="0000FF"/>
            </a:solidFill>
          </a:ln>
        </p:spPr>
        <p:txBody>
          <a:bodyPr wrap="square" rtlCol="0">
            <a:spAutoFit/>
          </a:bodyPr>
          <a:lstStyle/>
          <a:p>
            <a:r>
              <a:rPr lang="en" sz="1067" dirty="0">
                <a:latin typeface="Calibri" charset="0"/>
                <a:ea typeface="Calibri" charset="0"/>
                <a:cs typeface="Calibri" charset="0"/>
                <a:sym typeface="Roboto"/>
              </a:rPr>
              <a:t>82307123e1f456c415f684407a3b8723e10b2cbbc0b8fcd6282c49d37c9c1abc</a:t>
            </a:r>
          </a:p>
          <a:p>
            <a:r>
              <a:rPr lang="en" sz="1067" dirty="0">
                <a:latin typeface="Calibri" charset="0"/>
                <a:sym typeface="Roboto"/>
              </a:rPr>
              <a:t>282c49b2cbbc0b807125f684407a3b8723e10fcd6d37c9c1abc3e1f482356c41</a:t>
            </a:r>
          </a:p>
          <a:p>
            <a:r>
              <a:rPr lang="en" sz="1067" dirty="0">
                <a:latin typeface="Calibri" charset="0"/>
                <a:sym typeface="Roboto"/>
              </a:rPr>
              <a:t>5f68448fcd6282c4982c49d37c9c1abcd37c9c1abc07123e1f482356c4107a38</a:t>
            </a:r>
          </a:p>
          <a:p>
            <a:r>
              <a:rPr lang="en-US" sz="1067" dirty="0">
                <a:latin typeface="Calibri" charset="0"/>
                <a:sym typeface="Roboto"/>
              </a:rPr>
              <a:t>B</a:t>
            </a:r>
            <a:r>
              <a:rPr lang="en" sz="1067" dirty="0">
                <a:latin typeface="Calibri" charset="0"/>
                <a:sym typeface="Roboto"/>
              </a:rPr>
              <a:t>2cbbc37c9c1abc07123e1f482356c415f684407a3b8723e100b8fcd6282c49d</a:t>
            </a:r>
          </a:p>
          <a:p>
            <a:r>
              <a:rPr lang="en" sz="1067" dirty="0">
                <a:latin typeface="Calibri" charset="0"/>
                <a:ea typeface="Calibri" charset="0"/>
                <a:cs typeface="Calibri" charset="0"/>
                <a:sym typeface="Roboto"/>
              </a:rPr>
              <a:t>07123e1f482356c415f684407a3b8723e10b2cbbc0b8fcd6282c49d37c9c1abc</a:t>
            </a:r>
          </a:p>
          <a:p>
            <a:r>
              <a:rPr lang="en" sz="1067" dirty="0">
                <a:latin typeface="Calibri" charset="0"/>
                <a:sym typeface="Roboto"/>
              </a:rPr>
              <a:t>b2cbbc0b807125f684407a3b8723e10fcd6282c49d37c9c1abc3e1f482356c41</a:t>
            </a:r>
          </a:p>
          <a:p>
            <a:r>
              <a:rPr lang="en" sz="1067" dirty="0">
                <a:latin typeface="Calibri" charset="0"/>
                <a:sym typeface="Roboto"/>
              </a:rPr>
              <a:t>8fcd6282c4982c49d37c9c1abcd37c9c1abc07123e1f482356c415f684407a38</a:t>
            </a:r>
          </a:p>
          <a:p>
            <a:r>
              <a:rPr lang="en-US" sz="1067" dirty="0">
                <a:latin typeface="Calibri" charset="0"/>
                <a:sym typeface="Roboto"/>
              </a:rPr>
              <a:t>B</a:t>
            </a:r>
            <a:r>
              <a:rPr lang="en" sz="1067" dirty="0">
                <a:latin typeface="Calibri" charset="0"/>
                <a:sym typeface="Roboto"/>
              </a:rPr>
              <a:t>2cbbc37c9c1abc07123e1f482356c415f684407a3b8723e100b8fcd6282c49d</a:t>
            </a:r>
          </a:p>
          <a:p>
            <a:r>
              <a:rPr lang="en" sz="1067" dirty="0">
                <a:latin typeface="Calibri" charset="0"/>
                <a:ea typeface="Calibri" charset="0"/>
                <a:cs typeface="Calibri" charset="0"/>
                <a:sym typeface="Roboto"/>
              </a:rPr>
              <a:t>82307123e1f456c415f684407a3b8723e10b2cbbc0b8fcd6282c49d37c9c1abc</a:t>
            </a:r>
          </a:p>
          <a:p>
            <a:r>
              <a:rPr lang="en" sz="1067" dirty="0">
                <a:latin typeface="Calibri" charset="0"/>
                <a:sym typeface="Roboto"/>
              </a:rPr>
              <a:t>282c49b2cbbc0b807125f684407a3b8723e10fcd6d37c9c1abc3e1f482356c41</a:t>
            </a:r>
          </a:p>
          <a:p>
            <a:r>
              <a:rPr lang="en" sz="1067" dirty="0">
                <a:latin typeface="Calibri" charset="0"/>
                <a:sym typeface="Roboto"/>
              </a:rPr>
              <a:t>5f68448fcd6282c4982c49d37c9c1abcd37c9c1abc07123e1f482356c4107a38</a:t>
            </a:r>
          </a:p>
          <a:p>
            <a:r>
              <a:rPr lang="en-US" sz="1067" dirty="0">
                <a:latin typeface="Calibri" charset="0"/>
                <a:sym typeface="Roboto"/>
              </a:rPr>
              <a:t>B</a:t>
            </a:r>
            <a:r>
              <a:rPr lang="en" sz="1067" dirty="0">
                <a:latin typeface="Calibri" charset="0"/>
                <a:sym typeface="Roboto"/>
              </a:rPr>
              <a:t>2cbbc37c9c1abc07123e1f482356c415f684407a3b8723e100b8fcd6282c49d</a:t>
            </a:r>
          </a:p>
          <a:p>
            <a:r>
              <a:rPr lang="en" sz="1067" dirty="0">
                <a:latin typeface="Calibri" charset="0"/>
                <a:ea typeface="Calibri" charset="0"/>
                <a:cs typeface="Calibri" charset="0"/>
                <a:sym typeface="Roboto"/>
              </a:rPr>
              <a:t>07123e1f482356c415f684407a3b8723e10b2cbbc0b8fcd6282c49d37c9c1abc</a:t>
            </a:r>
          </a:p>
          <a:p>
            <a:r>
              <a:rPr lang="en" sz="1067" dirty="0">
                <a:latin typeface="Calibri" charset="0"/>
                <a:sym typeface="Roboto"/>
              </a:rPr>
              <a:t>b2cbbc0b807125f684407a3b8723e10fcd6282c49d37c9c1abc3e1f482356c41</a:t>
            </a:r>
          </a:p>
          <a:p>
            <a:r>
              <a:rPr lang="en" sz="1067" dirty="0">
                <a:latin typeface="Calibri" charset="0"/>
                <a:sym typeface="Roboto"/>
              </a:rPr>
              <a:t>8fcd6282c4982c49d37c9c1abcd37c9c1abc07123e1f482356c415f684407a38</a:t>
            </a:r>
          </a:p>
          <a:p>
            <a:r>
              <a:rPr lang="en-US" sz="1067" dirty="0">
                <a:latin typeface="Calibri" charset="0"/>
                <a:sym typeface="Roboto"/>
              </a:rPr>
              <a:t>B</a:t>
            </a:r>
            <a:r>
              <a:rPr lang="en" sz="1067" dirty="0">
                <a:latin typeface="Calibri" charset="0"/>
                <a:sym typeface="Roboto"/>
              </a:rPr>
              <a:t>2cbbc37c9c1abc07123e1f482356c415f684407a3b8723e100b8fcd6282c49d</a:t>
            </a:r>
          </a:p>
          <a:p>
            <a:r>
              <a:rPr lang="en" sz="1067" dirty="0">
                <a:latin typeface="Calibri" charset="0"/>
                <a:ea typeface="Calibri" charset="0"/>
                <a:cs typeface="Calibri" charset="0"/>
                <a:sym typeface="Roboto"/>
              </a:rPr>
              <a:t>82307123e1f456c415f684407a3b8723e10b2cbbc0b8fcd6282c49d37c9c1abc</a:t>
            </a:r>
          </a:p>
          <a:p>
            <a:r>
              <a:rPr lang="en" sz="1067" dirty="0">
                <a:latin typeface="Calibri" charset="0"/>
                <a:sym typeface="Roboto"/>
              </a:rPr>
              <a:t>282c49b2cbbc0b807125f684407a3b8723e10fcd6d37c9c1abc3e1f482356c41</a:t>
            </a:r>
          </a:p>
          <a:p>
            <a:r>
              <a:rPr lang="en" sz="1067" dirty="0">
                <a:latin typeface="Calibri" charset="0"/>
                <a:sym typeface="Roboto"/>
              </a:rPr>
              <a:t>5f68448fcd6282c4982c49d37c9c1abcd37c9c1abc07123e1f482356c4107a38</a:t>
            </a:r>
          </a:p>
          <a:p>
            <a:r>
              <a:rPr lang="en-US" sz="1067" dirty="0">
                <a:latin typeface="Calibri" charset="0"/>
                <a:sym typeface="Roboto"/>
              </a:rPr>
              <a:t>B</a:t>
            </a:r>
            <a:r>
              <a:rPr lang="en" sz="1067" dirty="0">
                <a:latin typeface="Calibri" charset="0"/>
                <a:sym typeface="Roboto"/>
              </a:rPr>
              <a:t>2cbbc37c9c1abc07123e1f482356c415f684407a3b8723e100b8fcd6282c49d</a:t>
            </a:r>
          </a:p>
          <a:p>
            <a:r>
              <a:rPr lang="en" sz="1067" dirty="0">
                <a:latin typeface="Calibri" charset="0"/>
                <a:ea typeface="Calibri" charset="0"/>
                <a:cs typeface="Calibri" charset="0"/>
                <a:sym typeface="Roboto"/>
              </a:rPr>
              <a:t>07123e1f482356c415f684407a3b8723e10b2cbbc0b8fcd6282c49d37c9c1abc</a:t>
            </a:r>
          </a:p>
          <a:p>
            <a:r>
              <a:rPr lang="en" sz="1067" dirty="0">
                <a:latin typeface="Calibri" charset="0"/>
                <a:sym typeface="Roboto"/>
              </a:rPr>
              <a:t>b2cbbc0b807125f684407a3b8723e10fcd6282c49d37c9c1abc3e1f482356c41</a:t>
            </a:r>
          </a:p>
          <a:p>
            <a:r>
              <a:rPr lang="en" sz="1067" dirty="0">
                <a:latin typeface="Calibri" charset="0"/>
                <a:sym typeface="Roboto"/>
              </a:rPr>
              <a:t>8fcd6282c4982c49d37c9c1abcd37c9c1abc07123e1f482356c415f684407a38</a:t>
            </a:r>
          </a:p>
          <a:p>
            <a:r>
              <a:rPr lang="en" sz="1067" dirty="0">
                <a:latin typeface="Calibri" charset="0"/>
                <a:sym typeface="Roboto"/>
              </a:rPr>
              <a:t>b2cbbc37c9c1abc07123e1f482356c415f684407a3b8723e100b8fcd6282c49d</a:t>
            </a:r>
            <a:endParaRPr lang="en-US" sz="1067" dirty="0">
              <a:latin typeface="Calibri" charset="0"/>
            </a:endParaRPr>
          </a:p>
        </p:txBody>
      </p:sp>
      <p:sp>
        <p:nvSpPr>
          <p:cNvPr id="3" name="TextBox 2">
            <a:extLst>
              <a:ext uri="{FF2B5EF4-FFF2-40B4-BE49-F238E27FC236}">
                <a16:creationId xmlns:a16="http://schemas.microsoft.com/office/drawing/2014/main" id="{9DA03599-88ED-4D4F-9569-FBFCD2C58971}"/>
              </a:ext>
            </a:extLst>
          </p:cNvPr>
          <p:cNvSpPr txBox="1"/>
          <p:nvPr/>
        </p:nvSpPr>
        <p:spPr>
          <a:xfrm>
            <a:off x="6740077" y="1924965"/>
            <a:ext cx="5036324" cy="276999"/>
          </a:xfrm>
          <a:prstGeom prst="rect">
            <a:avLst/>
          </a:prstGeom>
          <a:noFill/>
          <a:ln>
            <a:solidFill>
              <a:srgbClr val="0000FF"/>
            </a:solidFill>
          </a:ln>
        </p:spPr>
        <p:txBody>
          <a:bodyPr wrap="square" rtlCol="0">
            <a:spAutoFit/>
          </a:bodyPr>
          <a:lstStyle/>
          <a:p>
            <a:r>
              <a:rPr lang="en-US" sz="1200" dirty="0">
                <a:latin typeface="Calibri" charset="0"/>
                <a:sym typeface="Roboto"/>
              </a:rPr>
              <a:t>B</a:t>
            </a:r>
            <a:r>
              <a:rPr lang="en" sz="1200" dirty="0">
                <a:latin typeface="Calibri" charset="0"/>
                <a:sym typeface="Roboto"/>
              </a:rPr>
              <a:t>2cbbc37c9c1abc07123e1f482356c415f684407a3b8723e100b8fcd6282c49d</a:t>
            </a:r>
          </a:p>
        </p:txBody>
      </p:sp>
      <p:sp>
        <p:nvSpPr>
          <p:cNvPr id="9" name="Shape 544"/>
          <p:cNvSpPr txBox="1">
            <a:spLocks noGrp="1"/>
          </p:cNvSpPr>
          <p:nvPr>
            <p:ph type="title"/>
          </p:nvPr>
        </p:nvSpPr>
        <p:spPr>
          <a:xfrm>
            <a:off x="433018" y="845113"/>
            <a:ext cx="10243691"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What exactly does “blending” the hashes do?</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Shape 465"/>
          <p:cNvSpPr txBox="1">
            <a:spLocks noGrp="1"/>
          </p:cNvSpPr>
          <p:nvPr>
            <p:ph type="title"/>
          </p:nvPr>
        </p:nvSpPr>
        <p:spPr>
          <a:xfrm>
            <a:off x="415600" y="302818"/>
            <a:ext cx="11360800"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Hash Function</a:t>
            </a:r>
          </a:p>
        </p:txBody>
      </p:sp>
      <p:sp>
        <p:nvSpPr>
          <p:cNvPr id="466" name="Shape 466"/>
          <p:cNvSpPr txBox="1">
            <a:spLocks noGrp="1"/>
          </p:cNvSpPr>
          <p:nvPr>
            <p:ph type="body" idx="1"/>
          </p:nvPr>
        </p:nvSpPr>
        <p:spPr>
          <a:xfrm>
            <a:off x="2699656" y="1407602"/>
            <a:ext cx="8850743" cy="2076000"/>
          </a:xfrm>
          <a:prstGeom prst="rect">
            <a:avLst/>
          </a:prstGeom>
        </p:spPr>
        <p:txBody>
          <a:bodyPr vert="horz" lIns="121900" tIns="121900" rIns="121900" bIns="121900" rtlCol="0" anchor="t" anchorCtr="0">
            <a:noAutofit/>
          </a:bodyPr>
          <a:lstStyle/>
          <a:p>
            <a:r>
              <a:rPr lang="en" dirty="0">
                <a:solidFill>
                  <a:schemeClr val="tx1"/>
                </a:solidFill>
                <a:latin typeface="Calibri"/>
                <a:ea typeface="Calibri"/>
                <a:cs typeface="Calibri"/>
                <a:sym typeface="Calibri"/>
              </a:rPr>
              <a:t>Hash functions are not unique, there are many different versions of them! The one that bitcoin uses is called the SHA-256 function and it specifically returns hashes that are 256 bits long in hexadecimal format.</a:t>
            </a:r>
          </a:p>
        </p:txBody>
      </p:sp>
      <p:sp>
        <p:nvSpPr>
          <p:cNvPr id="467" name="Shape 467"/>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33</a:t>
            </a:fld>
            <a:endParaRPr lang="en" dirty="0"/>
          </a:p>
        </p:txBody>
      </p:sp>
      <p:pic>
        <p:nvPicPr>
          <p:cNvPr id="468" name="Shape 468">
            <a:hlinkClick r:id="rId3"/>
          </p:cNvPr>
          <p:cNvPicPr preferRelativeResize="0"/>
          <p:nvPr/>
        </p:nvPicPr>
        <p:blipFill>
          <a:blip r:embed="rId4">
            <a:alphaModFix/>
          </a:blip>
          <a:stretch>
            <a:fillRect/>
          </a:stretch>
        </p:blipFill>
        <p:spPr>
          <a:xfrm>
            <a:off x="9200" y="2460864"/>
            <a:ext cx="2805667" cy="2805667"/>
          </a:xfrm>
          <a:prstGeom prst="rect">
            <a:avLst/>
          </a:prstGeom>
          <a:noFill/>
          <a:ln>
            <a:noFill/>
          </a:ln>
        </p:spPr>
      </p:pic>
      <p:sp>
        <p:nvSpPr>
          <p:cNvPr id="469" name="Shape 469"/>
          <p:cNvSpPr txBox="1"/>
          <p:nvPr/>
        </p:nvSpPr>
        <p:spPr>
          <a:xfrm>
            <a:off x="1946910" y="3207587"/>
            <a:ext cx="10426741" cy="731324"/>
          </a:xfrm>
          <a:prstGeom prst="rect">
            <a:avLst/>
          </a:prstGeom>
          <a:noFill/>
          <a:ln>
            <a:noFill/>
          </a:ln>
        </p:spPr>
        <p:txBody>
          <a:bodyPr lIns="121900" tIns="121900" rIns="121900" bIns="121900" anchor="t" anchorCtr="0">
            <a:noAutofit/>
          </a:bodyPr>
          <a:lstStyle/>
          <a:p>
            <a:r>
              <a:rPr lang="en" sz="2400" dirty="0">
                <a:latin typeface="Calibri" charset="0"/>
                <a:ea typeface="Calibri" charset="0"/>
                <a:cs typeface="Calibri" charset="0"/>
                <a:sym typeface="Roboto"/>
              </a:rPr>
              <a:t>07123e1f482356c415f684407a3b8723e10b2cbbc0b8fcd6282c49d37c9c1abc</a:t>
            </a:r>
          </a:p>
        </p:txBody>
      </p:sp>
      <p:sp>
        <p:nvSpPr>
          <p:cNvPr id="470" name="Shape 470"/>
          <p:cNvSpPr txBox="1"/>
          <p:nvPr/>
        </p:nvSpPr>
        <p:spPr>
          <a:xfrm>
            <a:off x="3365467" y="4700500"/>
            <a:ext cx="6083200" cy="524800"/>
          </a:xfrm>
          <a:prstGeom prst="rect">
            <a:avLst/>
          </a:prstGeom>
          <a:noFill/>
          <a:ln>
            <a:noFill/>
          </a:ln>
        </p:spPr>
        <p:txBody>
          <a:bodyPr lIns="121900" tIns="121900" rIns="121900" bIns="121900" anchor="t" anchorCtr="0">
            <a:noAutofit/>
          </a:bodyPr>
          <a:lstStyle/>
          <a:p>
            <a:r>
              <a:rPr lang="en" sz="1333" dirty="0">
                <a:latin typeface="Calibri" charset="0"/>
                <a:ea typeface="Calibri" charset="0"/>
                <a:cs typeface="Calibri" charset="0"/>
                <a:sym typeface="Roboto"/>
              </a:rPr>
              <a:t>https://www.freeformatter.com/sha256-generator.html#ad-outputa</a:t>
            </a:r>
          </a:p>
          <a:p>
            <a:endParaRPr sz="2400" dirty="0"/>
          </a:p>
        </p:txBody>
      </p:sp>
      <p:pic>
        <p:nvPicPr>
          <p:cNvPr id="471" name="Shape 471"/>
          <p:cNvPicPr preferRelativeResize="0"/>
          <p:nvPr/>
        </p:nvPicPr>
        <p:blipFill>
          <a:blip r:embed="rId5">
            <a:alphaModFix/>
          </a:blip>
          <a:stretch>
            <a:fillRect/>
          </a:stretch>
        </p:blipFill>
        <p:spPr>
          <a:xfrm>
            <a:off x="3467066" y="3806296"/>
            <a:ext cx="1096989" cy="958000"/>
          </a:xfrm>
          <a:prstGeom prst="rect">
            <a:avLst/>
          </a:prstGeom>
          <a:noFill/>
          <a:ln>
            <a:noFill/>
          </a:ln>
        </p:spPr>
      </p:pic>
    </p:spTree>
    <p:extLst>
      <p:ext uri="{BB962C8B-B14F-4D97-AF65-F5344CB8AC3E}">
        <p14:creationId xmlns:p14="http://schemas.microsoft.com/office/powerpoint/2010/main" val="3044985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nvPr>
        </p:nvSpPr>
        <p:spPr/>
        <p:txBody>
          <a:bodyPr/>
          <a:lstStyle/>
          <a:p>
            <a:r>
              <a:rPr lang="en-US" dirty="0">
                <a:latin typeface="Calibri" charset="0"/>
                <a:ea typeface="Calibri" charset="0"/>
                <a:cs typeface="Calibri" charset="0"/>
              </a:rPr>
              <a:t>How Secure Is Hash a Encryption?</a:t>
            </a:r>
          </a:p>
        </p:txBody>
      </p:sp>
      <p:sp>
        <p:nvSpPr>
          <p:cNvPr id="4" name="Slide Number Placeholder 3"/>
          <p:cNvSpPr>
            <a:spLocks noGrp="1"/>
          </p:cNvSpPr>
          <p:nvPr>
            <p:ph type="sldNum" idx="12"/>
          </p:nvPr>
        </p:nvSpPr>
        <p:spPr/>
        <p:txBody>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34</a:t>
            </a:fld>
            <a:endParaRPr lang="en" sz="1867" dirty="0">
              <a:solidFill>
                <a:srgbClr val="000000"/>
              </a:solidFill>
              <a:latin typeface="Arial"/>
              <a:ea typeface="Arial"/>
              <a:cs typeface="Arial"/>
              <a:sym typeface="Arial"/>
            </a:endParaRPr>
          </a:p>
        </p:txBody>
      </p:sp>
      <p:pic>
        <p:nvPicPr>
          <p:cNvPr id="1026" name="Picture 2" descr="Image result for secure">
            <a:hlinkClick r:id="rId3"/>
            <a:extLst>
              <a:ext uri="{FF2B5EF4-FFF2-40B4-BE49-F238E27FC236}">
                <a16:creationId xmlns:a16="http://schemas.microsoft.com/office/drawing/2014/main" id="{088A9FDE-ACF4-40D0-8E28-9B626CC55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538" y="2021365"/>
            <a:ext cx="3250353" cy="32503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ecure">
            <a:extLst>
              <a:ext uri="{FF2B5EF4-FFF2-40B4-BE49-F238E27FC236}">
                <a16:creationId xmlns:a16="http://schemas.microsoft.com/office/drawing/2014/main" id="{4142BF3F-36FB-4666-8AA0-AC2E1C8E89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875" y="2458730"/>
            <a:ext cx="3060700" cy="2654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70212" y="5345471"/>
            <a:ext cx="2944688" cy="584775"/>
          </a:xfrm>
          <a:prstGeom prst="rect">
            <a:avLst/>
          </a:prstGeom>
          <a:noFill/>
        </p:spPr>
        <p:txBody>
          <a:bodyPr wrap="square" rtlCol="0">
            <a:spAutoFit/>
          </a:bodyPr>
          <a:lstStyle/>
          <a:p>
            <a:r>
              <a:rPr lang="en-US" sz="1600" dirty="0"/>
              <a:t>https://www.youtube.com/watch?v=S9JGmA5_unY&amp;t=0s</a:t>
            </a:r>
          </a:p>
        </p:txBody>
      </p:sp>
      <p:sp>
        <p:nvSpPr>
          <p:cNvPr id="3" name="Arrow: Left 2">
            <a:extLst>
              <a:ext uri="{FF2B5EF4-FFF2-40B4-BE49-F238E27FC236}">
                <a16:creationId xmlns:a16="http://schemas.microsoft.com/office/drawing/2014/main" id="{31862F29-5183-4BFC-9734-67EABD95FD83}"/>
              </a:ext>
            </a:extLst>
          </p:cNvPr>
          <p:cNvSpPr/>
          <p:nvPr/>
        </p:nvSpPr>
        <p:spPr>
          <a:xfrm>
            <a:off x="5146771" y="2969623"/>
            <a:ext cx="2412275" cy="10972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2400" dirty="0"/>
              <a:t>Click This Link</a:t>
            </a:r>
          </a:p>
        </p:txBody>
      </p:sp>
    </p:spTree>
    <p:extLst>
      <p:ext uri="{BB962C8B-B14F-4D97-AF65-F5344CB8AC3E}">
        <p14:creationId xmlns:p14="http://schemas.microsoft.com/office/powerpoint/2010/main" val="3473973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Shape 721"/>
          <p:cNvSpPr txBox="1">
            <a:spLocks noGrp="1"/>
          </p:cNvSpPr>
          <p:nvPr>
            <p:ph type="title"/>
          </p:nvPr>
        </p:nvSpPr>
        <p:spPr>
          <a:xfrm>
            <a:off x="415600" y="65200"/>
            <a:ext cx="11360800" cy="810400"/>
          </a:xfrm>
          <a:prstGeom prst="rect">
            <a:avLst/>
          </a:prstGeom>
        </p:spPr>
        <p:txBody>
          <a:bodyPr vert="horz" lIns="121900" tIns="121900" rIns="121900" bIns="121900" rtlCol="0" anchor="t" anchorCtr="0">
            <a:noAutofit/>
          </a:bodyPr>
          <a:lstStyle/>
          <a:p>
            <a:r>
              <a:rPr lang="en" dirty="0">
                <a:latin typeface="Calibri" charset="0"/>
                <a:ea typeface="Calibri" charset="0"/>
                <a:cs typeface="Calibri" charset="0"/>
              </a:rPr>
              <a:t>Picture of how it all fits together</a:t>
            </a:r>
          </a:p>
        </p:txBody>
      </p:sp>
      <p:sp>
        <p:nvSpPr>
          <p:cNvPr id="722" name="Shape 722"/>
          <p:cNvSpPr txBox="1">
            <a:spLocks noGrp="1"/>
          </p:cNvSpPr>
          <p:nvPr>
            <p:ph type="sldNum" idx="12"/>
          </p:nvPr>
        </p:nvSpPr>
        <p:spPr>
          <a:xfrm>
            <a:off x="11280575" y="6201585"/>
            <a:ext cx="731600" cy="524800"/>
          </a:xfrm>
          <a:prstGeom prst="rect">
            <a:avLst/>
          </a:prstGeom>
        </p:spPr>
        <p:txBody>
          <a:bodyPr vert="horz" lIns="121900" tIns="121900" rIns="121900" bIns="121900" rtlCol="0" anchor="ctr" anchorCtr="0">
            <a:noAutofit/>
          </a:bodyPr>
          <a:lstStyle/>
          <a:p>
            <a:pPr>
              <a:buClr>
                <a:srgbClr val="000000"/>
              </a:buClr>
              <a:buSzPct val="25000"/>
            </a:pPr>
            <a:fld id="{00000000-1234-1234-1234-123412341234}" type="slidenum">
              <a:rPr lang="en"/>
              <a:pPr>
                <a:buClr>
                  <a:srgbClr val="000000"/>
                </a:buClr>
                <a:buSzPct val="25000"/>
              </a:pPr>
              <a:t>35</a:t>
            </a:fld>
            <a:endParaRPr lang="en" dirty="0"/>
          </a:p>
        </p:txBody>
      </p:sp>
      <p:pic>
        <p:nvPicPr>
          <p:cNvPr id="723" name="Shape 723"/>
          <p:cNvPicPr preferRelativeResize="0"/>
          <p:nvPr/>
        </p:nvPicPr>
        <p:blipFill>
          <a:blip r:embed="rId3">
            <a:alphaModFix/>
          </a:blip>
          <a:stretch>
            <a:fillRect/>
          </a:stretch>
        </p:blipFill>
        <p:spPr>
          <a:xfrm>
            <a:off x="2" y="1399362"/>
            <a:ext cx="12191999" cy="4605724"/>
          </a:xfrm>
          <a:prstGeom prst="rect">
            <a:avLst/>
          </a:prstGeom>
          <a:noFill/>
          <a:ln>
            <a:noFill/>
          </a:ln>
        </p:spPr>
      </p:pic>
      <p:sp>
        <p:nvSpPr>
          <p:cNvPr id="2" name="TextBox 1">
            <a:extLst>
              <a:ext uri="{FF2B5EF4-FFF2-40B4-BE49-F238E27FC236}">
                <a16:creationId xmlns:a16="http://schemas.microsoft.com/office/drawing/2014/main" id="{2A02A676-51B0-4382-9BBD-98A70F9C60CD}"/>
              </a:ext>
            </a:extLst>
          </p:cNvPr>
          <p:cNvSpPr txBox="1"/>
          <p:nvPr/>
        </p:nvSpPr>
        <p:spPr>
          <a:xfrm>
            <a:off x="600364" y="5874326"/>
            <a:ext cx="10510981" cy="502766"/>
          </a:xfrm>
          <a:prstGeom prst="rect">
            <a:avLst/>
          </a:prstGeom>
          <a:noFill/>
        </p:spPr>
        <p:txBody>
          <a:bodyPr wrap="square" rtlCol="0">
            <a:spAutoFit/>
          </a:bodyPr>
          <a:lstStyle/>
          <a:p>
            <a:pPr algn="ctr"/>
            <a:r>
              <a:rPr lang="en-US" sz="2667" dirty="0">
                <a:solidFill>
                  <a:srgbClr val="0000FF"/>
                </a:solidFill>
              </a:rPr>
              <a:t>The Blockchain Manages Changes to the Transaction Database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10;&#10;Description generated with high confidence">
            <a:extLst>
              <a:ext uri="{FF2B5EF4-FFF2-40B4-BE49-F238E27FC236}">
                <a16:creationId xmlns:a16="http://schemas.microsoft.com/office/drawing/2014/main" id="{9B2076B2-F1DA-4959-8F74-C33EDEE3FD2D}"/>
              </a:ext>
            </a:extLst>
          </p:cNvPr>
          <p:cNvPicPr>
            <a:picLocks noChangeAspect="1"/>
          </p:cNvPicPr>
          <p:nvPr/>
        </p:nvPicPr>
        <p:blipFill rotWithShape="1">
          <a:blip r:embed="rId2"/>
          <a:srcRect b="9875"/>
          <a:stretch/>
        </p:blipFill>
        <p:spPr>
          <a:xfrm rot="5400000">
            <a:off x="6445203" y="1111204"/>
            <a:ext cx="6858000" cy="4635591"/>
          </a:xfrm>
          <a:prstGeom prst="rect">
            <a:avLst/>
          </a:prstGeom>
          <a:effectLst/>
        </p:spPr>
      </p:pic>
      <p:sp>
        <p:nvSpPr>
          <p:cNvPr id="2" name="Title 1">
            <a:extLst>
              <a:ext uri="{FF2B5EF4-FFF2-40B4-BE49-F238E27FC236}">
                <a16:creationId xmlns:a16="http://schemas.microsoft.com/office/drawing/2014/main" id="{A54AA71B-CFB1-44CD-9421-54D3563EE84F}"/>
              </a:ext>
            </a:extLst>
          </p:cNvPr>
          <p:cNvSpPr>
            <a:spLocks noGrp="1"/>
          </p:cNvSpPr>
          <p:nvPr>
            <p:ph type="title"/>
          </p:nvPr>
        </p:nvSpPr>
        <p:spPr>
          <a:xfrm>
            <a:off x="648929" y="629266"/>
            <a:ext cx="6586491" cy="1676603"/>
          </a:xfrm>
        </p:spPr>
        <p:txBody>
          <a:bodyPr>
            <a:normAutofit/>
          </a:bodyPr>
          <a:lstStyle/>
          <a:p>
            <a:r>
              <a:rPr lang="en-US" dirty="0"/>
              <a:t>How Does it Work?</a:t>
            </a:r>
          </a:p>
        </p:txBody>
      </p:sp>
      <p:sp>
        <p:nvSpPr>
          <p:cNvPr id="3" name="Content Placeholder 2">
            <a:extLst>
              <a:ext uri="{FF2B5EF4-FFF2-40B4-BE49-F238E27FC236}">
                <a16:creationId xmlns:a16="http://schemas.microsoft.com/office/drawing/2014/main" id="{8AC807B1-A93F-45B9-BE4D-DAAAD0EBFD33}"/>
              </a:ext>
            </a:extLst>
          </p:cNvPr>
          <p:cNvSpPr>
            <a:spLocks noGrp="1"/>
          </p:cNvSpPr>
          <p:nvPr>
            <p:ph idx="1"/>
          </p:nvPr>
        </p:nvSpPr>
        <p:spPr>
          <a:xfrm>
            <a:off x="648930" y="2438400"/>
            <a:ext cx="6586489" cy="3785419"/>
          </a:xfrm>
        </p:spPr>
        <p:txBody>
          <a:bodyPr>
            <a:normAutofit/>
          </a:bodyPr>
          <a:lstStyle/>
          <a:p>
            <a:r>
              <a:rPr lang="en-US" sz="1700" dirty="0"/>
              <a:t>Current Block Hash</a:t>
            </a:r>
          </a:p>
          <a:p>
            <a:pPr lvl="1"/>
            <a:r>
              <a:rPr lang="en-US" sz="1700" dirty="0"/>
              <a:t>Must meet a constraint – Start with 4-0’s</a:t>
            </a:r>
          </a:p>
          <a:p>
            <a:pPr lvl="1"/>
            <a:r>
              <a:rPr lang="en-US" sz="1700" dirty="0"/>
              <a:t>Hash of:</a:t>
            </a:r>
          </a:p>
          <a:p>
            <a:pPr lvl="2"/>
            <a:r>
              <a:rPr lang="en-US" sz="1700" dirty="0"/>
              <a:t>Data</a:t>
            </a:r>
          </a:p>
          <a:p>
            <a:pPr lvl="2"/>
            <a:r>
              <a:rPr lang="en-US" sz="1700" dirty="0"/>
              <a:t>Previous Hash</a:t>
            </a:r>
          </a:p>
          <a:p>
            <a:pPr lvl="2"/>
            <a:r>
              <a:rPr lang="en-US" sz="1700" dirty="0"/>
              <a:t>Nonce</a:t>
            </a:r>
          </a:p>
          <a:p>
            <a:r>
              <a:rPr lang="en-US" sz="1700" dirty="0"/>
              <a:t>Nonce</a:t>
            </a:r>
          </a:p>
          <a:p>
            <a:pPr lvl="1"/>
            <a:r>
              <a:rPr lang="en-US" sz="1700" dirty="0"/>
              <a:t>Miners iterate through all numbers to find one that results in the Hash meets the constraint</a:t>
            </a:r>
          </a:p>
          <a:p>
            <a:pPr lvl="1"/>
            <a:r>
              <a:rPr lang="en-US" sz="1700" dirty="0"/>
              <a:t>Proof of Work</a:t>
            </a:r>
          </a:p>
          <a:p>
            <a:pPr lvl="1"/>
            <a:endParaRPr lang="en-US" sz="1700" dirty="0"/>
          </a:p>
          <a:p>
            <a:endParaRPr lang="en-US" sz="1700" dirty="0"/>
          </a:p>
        </p:txBody>
      </p:sp>
      <p:sp>
        <p:nvSpPr>
          <p:cNvPr id="6" name="Footer Placeholder 5">
            <a:extLst>
              <a:ext uri="{FF2B5EF4-FFF2-40B4-BE49-F238E27FC236}">
                <a16:creationId xmlns:a16="http://schemas.microsoft.com/office/drawing/2014/main" id="{07FEEFE9-F936-4144-A121-FB55094A4704}"/>
              </a:ext>
            </a:extLst>
          </p:cNvPr>
          <p:cNvSpPr>
            <a:spLocks noGrp="1"/>
          </p:cNvSpPr>
          <p:nvPr>
            <p:ph type="ftr" sz="quarter" idx="11"/>
          </p:nvPr>
        </p:nvSpPr>
        <p:spPr/>
        <p:txBody>
          <a:bodyPr/>
          <a:lstStyle/>
          <a:p>
            <a:r>
              <a:rPr lang="en-US"/>
              <a:t>www.governmentblockchain.org </a:t>
            </a:r>
            <a:endParaRPr lang="en-US" dirty="0"/>
          </a:p>
        </p:txBody>
      </p:sp>
      <p:sp>
        <p:nvSpPr>
          <p:cNvPr id="7" name="Slide Number Placeholder 6">
            <a:extLst>
              <a:ext uri="{FF2B5EF4-FFF2-40B4-BE49-F238E27FC236}">
                <a16:creationId xmlns:a16="http://schemas.microsoft.com/office/drawing/2014/main" id="{9F5EC69F-E079-41FD-ABA3-587B07EB6260}"/>
              </a:ext>
            </a:extLst>
          </p:cNvPr>
          <p:cNvSpPr>
            <a:spLocks noGrp="1"/>
          </p:cNvSpPr>
          <p:nvPr>
            <p:ph type="sldNum" sz="quarter" idx="12"/>
          </p:nvPr>
        </p:nvSpPr>
        <p:spPr/>
        <p:txBody>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2932578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9C4B-6BF4-46D8-B80E-CAC4836FE547}"/>
              </a:ext>
            </a:extLst>
          </p:cNvPr>
          <p:cNvSpPr>
            <a:spLocks noGrp="1"/>
          </p:cNvSpPr>
          <p:nvPr>
            <p:ph type="title"/>
          </p:nvPr>
        </p:nvSpPr>
        <p:spPr/>
        <p:txBody>
          <a:bodyPr/>
          <a:lstStyle/>
          <a:p>
            <a:r>
              <a:rPr lang="en-US" dirty="0"/>
              <a:t>How Does it Work?</a:t>
            </a:r>
          </a:p>
        </p:txBody>
      </p:sp>
      <p:pic>
        <p:nvPicPr>
          <p:cNvPr id="8" name="Content Placeholder 7">
            <a:extLst>
              <a:ext uri="{FF2B5EF4-FFF2-40B4-BE49-F238E27FC236}">
                <a16:creationId xmlns:a16="http://schemas.microsoft.com/office/drawing/2014/main" id="{EE8972B3-A06D-4209-8ADB-078C4AA47AE2}"/>
              </a:ext>
            </a:extLst>
          </p:cNvPr>
          <p:cNvPicPr>
            <a:picLocks noGrp="1" noChangeAspect="1"/>
          </p:cNvPicPr>
          <p:nvPr>
            <p:ph idx="1"/>
          </p:nvPr>
        </p:nvPicPr>
        <p:blipFill>
          <a:blip r:embed="rId2"/>
          <a:stretch>
            <a:fillRect/>
          </a:stretch>
        </p:blipFill>
        <p:spPr>
          <a:xfrm>
            <a:off x="6001405" y="1833508"/>
            <a:ext cx="2713381" cy="4326932"/>
          </a:xfrm>
          <a:prstGeom prst="rect">
            <a:avLst/>
          </a:prstGeom>
        </p:spPr>
      </p:pic>
      <p:sp>
        <p:nvSpPr>
          <p:cNvPr id="10" name="Footer Placeholder 9">
            <a:extLst>
              <a:ext uri="{FF2B5EF4-FFF2-40B4-BE49-F238E27FC236}">
                <a16:creationId xmlns:a16="http://schemas.microsoft.com/office/drawing/2014/main" id="{60245939-C404-47C1-8AA3-C32F8C57A319}"/>
              </a:ext>
            </a:extLst>
          </p:cNvPr>
          <p:cNvSpPr>
            <a:spLocks noGrp="1"/>
          </p:cNvSpPr>
          <p:nvPr>
            <p:ph type="ftr" sz="quarter" idx="11"/>
          </p:nvPr>
        </p:nvSpPr>
        <p:spPr/>
        <p:txBody>
          <a:bodyPr/>
          <a:lstStyle/>
          <a:p>
            <a:r>
              <a:rPr lang="en-US"/>
              <a:t>www.governmentblockchain.org </a:t>
            </a:r>
            <a:endParaRPr lang="en-US" dirty="0"/>
          </a:p>
        </p:txBody>
      </p:sp>
      <p:sp>
        <p:nvSpPr>
          <p:cNvPr id="12" name="Slide Number Placeholder 11">
            <a:extLst>
              <a:ext uri="{FF2B5EF4-FFF2-40B4-BE49-F238E27FC236}">
                <a16:creationId xmlns:a16="http://schemas.microsoft.com/office/drawing/2014/main" id="{8649743A-DC27-4498-918B-0E8B02B1C819}"/>
              </a:ext>
            </a:extLst>
          </p:cNvPr>
          <p:cNvSpPr>
            <a:spLocks noGrp="1"/>
          </p:cNvSpPr>
          <p:nvPr>
            <p:ph type="sldNum" sz="quarter" idx="12"/>
          </p:nvPr>
        </p:nvSpPr>
        <p:spPr/>
        <p:txBody>
          <a:bodyPr/>
          <a:lstStyle/>
          <a:p>
            <a:fld id="{6D22F896-40B5-4ADD-8801-0D06FADFA095}" type="slidenum">
              <a:rPr lang="en-US" smtClean="0"/>
              <a:t>37</a:t>
            </a:fld>
            <a:endParaRPr lang="en-US" dirty="0"/>
          </a:p>
        </p:txBody>
      </p:sp>
      <p:pic>
        <p:nvPicPr>
          <p:cNvPr id="6" name="Picture 5">
            <a:extLst>
              <a:ext uri="{FF2B5EF4-FFF2-40B4-BE49-F238E27FC236}">
                <a16:creationId xmlns:a16="http://schemas.microsoft.com/office/drawing/2014/main" id="{57E2B577-B2B6-47C1-BB82-F4EBE5FF1792}"/>
              </a:ext>
            </a:extLst>
          </p:cNvPr>
          <p:cNvPicPr>
            <a:picLocks noChangeAspect="1"/>
          </p:cNvPicPr>
          <p:nvPr/>
        </p:nvPicPr>
        <p:blipFill>
          <a:blip r:embed="rId3"/>
          <a:stretch>
            <a:fillRect/>
          </a:stretch>
        </p:blipFill>
        <p:spPr>
          <a:xfrm>
            <a:off x="546538" y="1833508"/>
            <a:ext cx="2740572" cy="4326932"/>
          </a:xfrm>
          <a:prstGeom prst="rect">
            <a:avLst/>
          </a:prstGeom>
        </p:spPr>
      </p:pic>
      <p:pic>
        <p:nvPicPr>
          <p:cNvPr id="7" name="Picture 6">
            <a:extLst>
              <a:ext uri="{FF2B5EF4-FFF2-40B4-BE49-F238E27FC236}">
                <a16:creationId xmlns:a16="http://schemas.microsoft.com/office/drawing/2014/main" id="{3610916D-E08C-42F2-ADB1-7FDFFB33E874}"/>
              </a:ext>
            </a:extLst>
          </p:cNvPr>
          <p:cNvPicPr>
            <a:picLocks noChangeAspect="1"/>
          </p:cNvPicPr>
          <p:nvPr/>
        </p:nvPicPr>
        <p:blipFill>
          <a:blip r:embed="rId4"/>
          <a:stretch>
            <a:fillRect/>
          </a:stretch>
        </p:blipFill>
        <p:spPr>
          <a:xfrm>
            <a:off x="3287110" y="1833508"/>
            <a:ext cx="2709180" cy="4326932"/>
          </a:xfrm>
          <a:prstGeom prst="rect">
            <a:avLst/>
          </a:prstGeom>
        </p:spPr>
      </p:pic>
      <p:pic>
        <p:nvPicPr>
          <p:cNvPr id="9" name="Picture 8">
            <a:extLst>
              <a:ext uri="{FF2B5EF4-FFF2-40B4-BE49-F238E27FC236}">
                <a16:creationId xmlns:a16="http://schemas.microsoft.com/office/drawing/2014/main" id="{3B360F70-D79C-40FF-80CA-B706745D5AD5}"/>
              </a:ext>
            </a:extLst>
          </p:cNvPr>
          <p:cNvPicPr>
            <a:picLocks noChangeAspect="1"/>
          </p:cNvPicPr>
          <p:nvPr/>
        </p:nvPicPr>
        <p:blipFill>
          <a:blip r:embed="rId5"/>
          <a:stretch>
            <a:fillRect/>
          </a:stretch>
        </p:blipFill>
        <p:spPr>
          <a:xfrm>
            <a:off x="8714787" y="1833508"/>
            <a:ext cx="2698100" cy="4326932"/>
          </a:xfrm>
          <a:prstGeom prst="rect">
            <a:avLst/>
          </a:prstGeom>
        </p:spPr>
      </p:pic>
    </p:spTree>
    <p:extLst>
      <p:ext uri="{BB962C8B-B14F-4D97-AF65-F5344CB8AC3E}">
        <p14:creationId xmlns:p14="http://schemas.microsoft.com/office/powerpoint/2010/main" val="4224404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9C4B-6BF4-46D8-B80E-CAC4836FE547}"/>
              </a:ext>
            </a:extLst>
          </p:cNvPr>
          <p:cNvSpPr>
            <a:spLocks noGrp="1"/>
          </p:cNvSpPr>
          <p:nvPr>
            <p:ph type="title"/>
          </p:nvPr>
        </p:nvSpPr>
        <p:spPr/>
        <p:txBody>
          <a:bodyPr/>
          <a:lstStyle/>
          <a:p>
            <a:r>
              <a:rPr lang="en-US" dirty="0"/>
              <a:t>How Does it Work?</a:t>
            </a:r>
          </a:p>
        </p:txBody>
      </p:sp>
      <p:sp>
        <p:nvSpPr>
          <p:cNvPr id="17" name="Footer Placeholder 16">
            <a:extLst>
              <a:ext uri="{FF2B5EF4-FFF2-40B4-BE49-F238E27FC236}">
                <a16:creationId xmlns:a16="http://schemas.microsoft.com/office/drawing/2014/main" id="{AE8ED8BD-18D7-4C30-B943-C5B42E2A07DC}"/>
              </a:ext>
            </a:extLst>
          </p:cNvPr>
          <p:cNvSpPr>
            <a:spLocks noGrp="1"/>
          </p:cNvSpPr>
          <p:nvPr>
            <p:ph type="ftr" sz="quarter" idx="11"/>
          </p:nvPr>
        </p:nvSpPr>
        <p:spPr/>
        <p:txBody>
          <a:bodyPr/>
          <a:lstStyle/>
          <a:p>
            <a:r>
              <a:rPr lang="en-US"/>
              <a:t>www.governmentblockchain.org </a:t>
            </a:r>
            <a:endParaRPr lang="en-US" dirty="0"/>
          </a:p>
        </p:txBody>
      </p:sp>
      <p:sp>
        <p:nvSpPr>
          <p:cNvPr id="18" name="Slide Number Placeholder 17">
            <a:extLst>
              <a:ext uri="{FF2B5EF4-FFF2-40B4-BE49-F238E27FC236}">
                <a16:creationId xmlns:a16="http://schemas.microsoft.com/office/drawing/2014/main" id="{5180ABBC-0584-4864-A7EE-384A2A6CC162}"/>
              </a:ext>
            </a:extLst>
          </p:cNvPr>
          <p:cNvSpPr>
            <a:spLocks noGrp="1"/>
          </p:cNvSpPr>
          <p:nvPr>
            <p:ph type="sldNum" sz="quarter" idx="12"/>
          </p:nvPr>
        </p:nvSpPr>
        <p:spPr/>
        <p:txBody>
          <a:bodyPr/>
          <a:lstStyle/>
          <a:p>
            <a:fld id="{6D22F896-40B5-4ADD-8801-0D06FADFA095}" type="slidenum">
              <a:rPr lang="en-US" smtClean="0"/>
              <a:t>38</a:t>
            </a:fld>
            <a:endParaRPr lang="en-US" dirty="0"/>
          </a:p>
        </p:txBody>
      </p:sp>
      <p:pic>
        <p:nvPicPr>
          <p:cNvPr id="6" name="Picture 5">
            <a:extLst>
              <a:ext uri="{FF2B5EF4-FFF2-40B4-BE49-F238E27FC236}">
                <a16:creationId xmlns:a16="http://schemas.microsoft.com/office/drawing/2014/main" id="{57E2B577-B2B6-47C1-BB82-F4EBE5FF1792}"/>
              </a:ext>
            </a:extLst>
          </p:cNvPr>
          <p:cNvPicPr>
            <a:picLocks noChangeAspect="1"/>
          </p:cNvPicPr>
          <p:nvPr/>
        </p:nvPicPr>
        <p:blipFill>
          <a:blip r:embed="rId2"/>
          <a:stretch>
            <a:fillRect/>
          </a:stretch>
        </p:blipFill>
        <p:spPr>
          <a:xfrm>
            <a:off x="546538" y="1833508"/>
            <a:ext cx="2740572" cy="4326932"/>
          </a:xfrm>
          <a:prstGeom prst="rect">
            <a:avLst/>
          </a:prstGeom>
        </p:spPr>
      </p:pic>
      <p:pic>
        <p:nvPicPr>
          <p:cNvPr id="14" name="Picture 13">
            <a:extLst>
              <a:ext uri="{FF2B5EF4-FFF2-40B4-BE49-F238E27FC236}">
                <a16:creationId xmlns:a16="http://schemas.microsoft.com/office/drawing/2014/main" id="{2DFBD3C5-3E81-492A-A3AE-6389B65E32F1}"/>
              </a:ext>
            </a:extLst>
          </p:cNvPr>
          <p:cNvPicPr>
            <a:picLocks noChangeAspect="1"/>
          </p:cNvPicPr>
          <p:nvPr/>
        </p:nvPicPr>
        <p:blipFill>
          <a:blip r:embed="rId3"/>
          <a:stretch>
            <a:fillRect/>
          </a:stretch>
        </p:blipFill>
        <p:spPr>
          <a:xfrm>
            <a:off x="3287111" y="1833508"/>
            <a:ext cx="2735318" cy="4345312"/>
          </a:xfrm>
          <a:prstGeom prst="rect">
            <a:avLst/>
          </a:prstGeom>
        </p:spPr>
      </p:pic>
      <p:pic>
        <p:nvPicPr>
          <p:cNvPr id="15" name="Picture 14">
            <a:extLst>
              <a:ext uri="{FF2B5EF4-FFF2-40B4-BE49-F238E27FC236}">
                <a16:creationId xmlns:a16="http://schemas.microsoft.com/office/drawing/2014/main" id="{558F0A35-65A7-4C97-924B-33774C7700AC}"/>
              </a:ext>
            </a:extLst>
          </p:cNvPr>
          <p:cNvPicPr>
            <a:picLocks noChangeAspect="1"/>
          </p:cNvPicPr>
          <p:nvPr/>
        </p:nvPicPr>
        <p:blipFill>
          <a:blip r:embed="rId4"/>
          <a:stretch>
            <a:fillRect/>
          </a:stretch>
        </p:blipFill>
        <p:spPr>
          <a:xfrm>
            <a:off x="6022429" y="1833508"/>
            <a:ext cx="2703785" cy="4350535"/>
          </a:xfrm>
          <a:prstGeom prst="rect">
            <a:avLst/>
          </a:prstGeom>
        </p:spPr>
      </p:pic>
      <p:pic>
        <p:nvPicPr>
          <p:cNvPr id="16" name="Picture 15">
            <a:extLst>
              <a:ext uri="{FF2B5EF4-FFF2-40B4-BE49-F238E27FC236}">
                <a16:creationId xmlns:a16="http://schemas.microsoft.com/office/drawing/2014/main" id="{0D1B754A-F1E0-4C3A-8C7E-04B78A2AB6BB}"/>
              </a:ext>
            </a:extLst>
          </p:cNvPr>
          <p:cNvPicPr>
            <a:picLocks noChangeAspect="1"/>
          </p:cNvPicPr>
          <p:nvPr/>
        </p:nvPicPr>
        <p:blipFill>
          <a:blip r:embed="rId5"/>
          <a:stretch>
            <a:fillRect/>
          </a:stretch>
        </p:blipFill>
        <p:spPr>
          <a:xfrm>
            <a:off x="8726214" y="1833508"/>
            <a:ext cx="2703997" cy="4345312"/>
          </a:xfrm>
          <a:prstGeom prst="rect">
            <a:avLst/>
          </a:prstGeom>
        </p:spPr>
      </p:pic>
    </p:spTree>
    <p:extLst>
      <p:ext uri="{BB962C8B-B14F-4D97-AF65-F5344CB8AC3E}">
        <p14:creationId xmlns:p14="http://schemas.microsoft.com/office/powerpoint/2010/main" val="764578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walking on a city street&#10;&#10;Description automatically generated">
            <a:extLst>
              <a:ext uri="{FF2B5EF4-FFF2-40B4-BE49-F238E27FC236}">
                <a16:creationId xmlns:a16="http://schemas.microsoft.com/office/drawing/2014/main" id="{5BAD68EC-E9A7-4BF4-93F3-54455C2E039D}"/>
              </a:ext>
            </a:extLst>
          </p:cNvPr>
          <p:cNvPicPr>
            <a:picLocks noChangeAspect="1"/>
          </p:cNvPicPr>
          <p:nvPr/>
        </p:nvPicPr>
        <p:blipFill rotWithShape="1">
          <a:blip r:embed="rId2">
            <a:alphaModFix amt="50000"/>
            <a:extLst/>
          </a:blip>
          <a:srcRect t="7498" b="8232"/>
          <a:stretch/>
        </p:blipFill>
        <p:spPr>
          <a:xfrm>
            <a:off x="20" y="1"/>
            <a:ext cx="12191980" cy="6857999"/>
          </a:xfrm>
          <a:prstGeom prst="rect">
            <a:avLst/>
          </a:prstGeom>
        </p:spPr>
      </p:pic>
      <p:sp>
        <p:nvSpPr>
          <p:cNvPr id="4" name="Title 3">
            <a:extLst>
              <a:ext uri="{FF2B5EF4-FFF2-40B4-BE49-F238E27FC236}">
                <a16:creationId xmlns:a16="http://schemas.microsoft.com/office/drawing/2014/main" id="{2AC31A71-5AD2-4977-843C-7ADD619C8953}"/>
              </a:ext>
            </a:extLst>
          </p:cNvPr>
          <p:cNvSpPr>
            <a:spLocks noGrp="1"/>
          </p:cNvSpPr>
          <p:nvPr>
            <p:ph type="title"/>
          </p:nvPr>
        </p:nvSpPr>
        <p:spPr>
          <a:xfrm>
            <a:off x="4387349" y="1200152"/>
            <a:ext cx="6897171" cy="4457696"/>
          </a:xfrm>
        </p:spPr>
        <p:txBody>
          <a:bodyPr vert="horz" lIns="91440" tIns="45720" rIns="91440" bIns="45720" rtlCol="0" anchor="ctr">
            <a:normAutofit/>
          </a:bodyPr>
          <a:lstStyle/>
          <a:p>
            <a:r>
              <a:rPr lang="en-US" sz="8000" dirty="0">
                <a:solidFill>
                  <a:srgbClr val="FFFFFF"/>
                </a:solidFill>
              </a:rPr>
              <a:t>Is the Blockchain Secure?</a:t>
            </a:r>
          </a:p>
        </p:txBody>
      </p:sp>
      <p:cxnSp>
        <p:nvCxnSpPr>
          <p:cNvPr id="14" name="Straight Connector 13">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920519A6-DE70-45DE-9B5F-D9D0C6224BD3}"/>
              </a:ext>
            </a:extLst>
          </p:cNvPr>
          <p:cNvSpPr>
            <a:spLocks noGrp="1"/>
          </p:cNvSpPr>
          <p:nvPr>
            <p:ph type="ftr" sz="quarter" idx="11"/>
          </p:nvPr>
        </p:nvSpPr>
        <p:spPr>
          <a:xfrm>
            <a:off x="4654294" y="6356350"/>
            <a:ext cx="5648292" cy="365125"/>
          </a:xfrm>
        </p:spPr>
        <p:txBody>
          <a:bodyPr vert="horz" lIns="91440" tIns="45720" rIns="91440" bIns="45720" rtlCol="0" anchor="ctr">
            <a:normAutofit/>
          </a:bodyPr>
          <a:lstStyle/>
          <a:p>
            <a:pPr algn="l">
              <a:spcAft>
                <a:spcPts val="600"/>
              </a:spcAft>
              <a:defRPr/>
            </a:pPr>
            <a:r>
              <a:rPr lang="en-US" kern="1200">
                <a:solidFill>
                  <a:srgbClr val="FFFFFF"/>
                </a:solidFill>
                <a:latin typeface="Calibri" panose="020F0502020204030204"/>
                <a:ea typeface="+mn-ea"/>
                <a:cs typeface="+mn-cs"/>
              </a:rPr>
              <a:t>www.governmentblockchain.org </a:t>
            </a:r>
          </a:p>
        </p:txBody>
      </p:sp>
      <p:sp>
        <p:nvSpPr>
          <p:cNvPr id="7" name="Slide Number Placeholder 6">
            <a:extLst>
              <a:ext uri="{FF2B5EF4-FFF2-40B4-BE49-F238E27FC236}">
                <a16:creationId xmlns:a16="http://schemas.microsoft.com/office/drawing/2014/main" id="{4B060FC2-9062-4A21-8B2A-045903E4FBA2}"/>
              </a:ext>
            </a:extLst>
          </p:cNvPr>
          <p:cNvSpPr>
            <a:spLocks noGrp="1"/>
          </p:cNvSpPr>
          <p:nvPr>
            <p:ph type="sldNum" sz="quarter" idx="12"/>
          </p:nvPr>
        </p:nvSpPr>
        <p:spPr>
          <a:xfrm>
            <a:off x="10453254" y="6356350"/>
            <a:ext cx="900545" cy="365125"/>
          </a:xfrm>
        </p:spPr>
        <p:txBody>
          <a:bodyPr vert="horz" lIns="91440" tIns="45720" rIns="91440" bIns="45720" rtlCol="0" anchor="ctr">
            <a:normAutofit/>
          </a:bodyPr>
          <a:lstStyle/>
          <a:p>
            <a:pPr>
              <a:spcAft>
                <a:spcPts val="600"/>
              </a:spcAft>
              <a:defRPr/>
            </a:pPr>
            <a:fld id="{6D22F896-40B5-4ADD-8801-0D06FADFA095}" type="slidenum">
              <a:rPr lang="en-US">
                <a:solidFill>
                  <a:srgbClr val="FFFFFF"/>
                </a:solidFill>
                <a:latin typeface="Calibri" panose="020F0502020204030204"/>
              </a:rPr>
              <a:pPr>
                <a:spcAft>
                  <a:spcPts val="600"/>
                </a:spcAft>
                <a:defRPr/>
              </a:pPr>
              <a:t>39</a:t>
            </a:fld>
            <a:endParaRPr lang="en-US">
              <a:solidFill>
                <a:srgbClr val="FFFFFF"/>
              </a:solidFill>
              <a:latin typeface="Calibri" panose="020F0502020204030204"/>
            </a:endParaRPr>
          </a:p>
        </p:txBody>
      </p:sp>
    </p:spTree>
    <p:extLst>
      <p:ext uri="{BB962C8B-B14F-4D97-AF65-F5344CB8AC3E}">
        <p14:creationId xmlns:p14="http://schemas.microsoft.com/office/powerpoint/2010/main" val="82505798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542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CA3949D0-FBA4-4198-923B-CA41A6F89573}"/>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ctr"/>
            <a:r>
              <a:rPr lang="en-US" sz="3600" kern="1200" dirty="0">
                <a:solidFill>
                  <a:srgbClr val="FFFFFF"/>
                </a:solidFill>
                <a:latin typeface="+mj-lt"/>
                <a:ea typeface="+mj-ea"/>
                <a:cs typeface="+mj-cs"/>
              </a:rPr>
              <a:t>The Threats Are Real</a:t>
            </a:r>
            <a:br>
              <a:rPr lang="en-US" sz="3600" kern="1200" dirty="0">
                <a:solidFill>
                  <a:srgbClr val="FFFFFF"/>
                </a:solidFill>
                <a:latin typeface="+mj-lt"/>
                <a:ea typeface="+mj-ea"/>
                <a:cs typeface="+mj-cs"/>
              </a:rPr>
            </a:br>
            <a:br>
              <a:rPr lang="en-US" sz="3600" kern="1200" dirty="0">
                <a:solidFill>
                  <a:srgbClr val="FFFFFF"/>
                </a:solidFill>
                <a:latin typeface="+mj-lt"/>
                <a:ea typeface="+mj-ea"/>
                <a:cs typeface="+mj-cs"/>
              </a:rPr>
            </a:br>
            <a:r>
              <a:rPr lang="en-US" sz="3200" b="1" dirty="0">
                <a:solidFill>
                  <a:srgbClr val="FFFF00"/>
                </a:solidFill>
              </a:rPr>
              <a:t>3 Cyber 9/11 Scenarios</a:t>
            </a:r>
            <a:endParaRPr lang="en-US" sz="3600" kern="1200" dirty="0">
              <a:solidFill>
                <a:srgbClr val="FFFF00"/>
              </a:solidFill>
            </a:endParaRPr>
          </a:p>
        </p:txBody>
      </p:sp>
      <p:sp>
        <p:nvSpPr>
          <p:cNvPr id="7" name="Text Placeholder 6">
            <a:extLst>
              <a:ext uri="{FF2B5EF4-FFF2-40B4-BE49-F238E27FC236}">
                <a16:creationId xmlns:a16="http://schemas.microsoft.com/office/drawing/2014/main" id="{7E4BB3C5-2AEF-4E8E-9AFC-B2FD7C5E6A10}"/>
              </a:ext>
            </a:extLst>
          </p:cNvPr>
          <p:cNvSpPr>
            <a:spLocks noGrp="1"/>
          </p:cNvSpPr>
          <p:nvPr>
            <p:ph type="body" idx="1"/>
          </p:nvPr>
        </p:nvSpPr>
        <p:spPr>
          <a:xfrm>
            <a:off x="638921" y="4013165"/>
            <a:ext cx="4204012" cy="2205732"/>
          </a:xfrm>
        </p:spPr>
        <p:txBody>
          <a:bodyPr vert="horz" lIns="91440" tIns="45720" rIns="91440" bIns="45720" rtlCol="0" anchor="t">
            <a:normAutofit/>
          </a:bodyPr>
          <a:lstStyle/>
          <a:p>
            <a:pPr algn="ctr"/>
            <a:r>
              <a:rPr lang="en-US" sz="1800" kern="1200" dirty="0">
                <a:solidFill>
                  <a:srgbClr val="FFFFFF"/>
                </a:solidFill>
                <a:latin typeface="+mn-lt"/>
                <a:ea typeface="+mn-ea"/>
                <a:cs typeface="+mn-cs"/>
              </a:rPr>
              <a:t>Blockchain May Be a Solution</a:t>
            </a:r>
          </a:p>
        </p:txBody>
      </p:sp>
      <p:cxnSp>
        <p:nvCxnSpPr>
          <p:cNvPr id="73" name="Straight Connector 72">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098" name="Picture 2" descr="Image result for cybersecurity threats">
            <a:extLst>
              <a:ext uri="{FF2B5EF4-FFF2-40B4-BE49-F238E27FC236}">
                <a16:creationId xmlns:a16="http://schemas.microsoft.com/office/drawing/2014/main" id="{F50022EB-EAAF-4B92-A89E-FE93EE423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12973"/>
            <a:ext cx="5459470" cy="363302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AE1C00DE-A9A8-4982-B70E-674C1A5A8BF5}"/>
              </a:ext>
            </a:extLst>
          </p:cNvPr>
          <p:cNvSpPr>
            <a:spLocks noGrp="1"/>
          </p:cNvSpPr>
          <p:nvPr>
            <p:ph type="ftr" sz="quarter" idx="11"/>
          </p:nvPr>
        </p:nvSpPr>
        <p:spPr>
          <a:xfrm>
            <a:off x="6094362" y="6356350"/>
            <a:ext cx="4281671" cy="365125"/>
          </a:xfrm>
        </p:spPr>
        <p:txBody>
          <a:bodyPr vert="horz" lIns="91440" tIns="45720" rIns="91440" bIns="45720" rtlCol="0" anchor="ctr">
            <a:normAutofit/>
          </a:bodyPr>
          <a:lstStyle/>
          <a:p>
            <a:pPr algn="l">
              <a:spcAft>
                <a:spcPts val="600"/>
              </a:spcAft>
            </a:pPr>
            <a:r>
              <a:rPr lang="en-US" kern="1200">
                <a:solidFill>
                  <a:schemeClr val="tx1">
                    <a:tint val="75000"/>
                  </a:schemeClr>
                </a:solidFill>
                <a:latin typeface="+mn-lt"/>
                <a:ea typeface="+mn-ea"/>
                <a:cs typeface="+mn-cs"/>
              </a:rPr>
              <a:t>www.GBAglobal.org</a:t>
            </a:r>
          </a:p>
        </p:txBody>
      </p:sp>
      <p:sp>
        <p:nvSpPr>
          <p:cNvPr id="5" name="Slide Number Placeholder 4">
            <a:extLst>
              <a:ext uri="{FF2B5EF4-FFF2-40B4-BE49-F238E27FC236}">
                <a16:creationId xmlns:a16="http://schemas.microsoft.com/office/drawing/2014/main" id="{B11BDE30-8239-4F44-A8A5-ED628524BD23}"/>
              </a:ext>
            </a:extLst>
          </p:cNvPr>
          <p:cNvSpPr>
            <a:spLocks noGrp="1"/>
          </p:cNvSpPr>
          <p:nvPr>
            <p:ph type="sldNum" sz="quarter" idx="12"/>
          </p:nvPr>
        </p:nvSpPr>
        <p:spPr>
          <a:xfrm>
            <a:off x="10491536" y="6356350"/>
            <a:ext cx="862263" cy="365125"/>
          </a:xfrm>
        </p:spPr>
        <p:txBody>
          <a:bodyPr vert="horz" lIns="91440" tIns="45720" rIns="91440" bIns="45720" rtlCol="0" anchor="ctr">
            <a:normAutofit/>
          </a:bodyPr>
          <a:lstStyle/>
          <a:p>
            <a:pPr>
              <a:spcAft>
                <a:spcPts val="600"/>
              </a:spcAft>
            </a:pPr>
            <a:fld id="{6D22F896-40B5-4ADD-8801-0D06FADFA095}" type="slidenum">
              <a:rPr lang="en-US" smtClean="0"/>
              <a:pPr>
                <a:spcAft>
                  <a:spcPts val="600"/>
                </a:spcAft>
              </a:pPr>
              <a:t>4</a:t>
            </a:fld>
            <a:endParaRPr lang="en-US"/>
          </a:p>
        </p:txBody>
      </p:sp>
    </p:spTree>
    <p:extLst>
      <p:ext uri="{BB962C8B-B14F-4D97-AF65-F5344CB8AC3E}">
        <p14:creationId xmlns:p14="http://schemas.microsoft.com/office/powerpoint/2010/main" val="866564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E4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150DE7-7BDD-444D-8728-1E01BB84CB5F}"/>
              </a:ext>
            </a:extLst>
          </p:cNvPr>
          <p:cNvSpPr>
            <a:spLocks noGrp="1"/>
          </p:cNvSpPr>
          <p:nvPr>
            <p:ph type="title"/>
          </p:nvPr>
        </p:nvSpPr>
        <p:spPr>
          <a:xfrm>
            <a:off x="524256" y="4767072"/>
            <a:ext cx="6594189" cy="1625210"/>
          </a:xfrm>
        </p:spPr>
        <p:txBody>
          <a:bodyPr>
            <a:normAutofit/>
          </a:bodyPr>
          <a:lstStyle/>
          <a:p>
            <a:pPr algn="r"/>
            <a:r>
              <a:rPr lang="en-US" b="1" dirty="0">
                <a:solidFill>
                  <a:srgbClr val="FFFFFF"/>
                </a:solidFill>
              </a:rPr>
              <a:t>Yes &amp; No</a:t>
            </a:r>
          </a:p>
        </p:txBody>
      </p:sp>
      <p:pic>
        <p:nvPicPr>
          <p:cNvPr id="1026" name="Picture 2" descr="Related image">
            <a:extLst>
              <a:ext uri="{FF2B5EF4-FFF2-40B4-BE49-F238E27FC236}">
                <a16:creationId xmlns:a16="http://schemas.microsoft.com/office/drawing/2014/main" id="{70881B8F-B699-4D3E-9A94-5F685C3ED6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282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3084FC52-DFE0-4B58-B7AE-EF6D06AA3FD6}"/>
              </a:ext>
            </a:extLst>
          </p:cNvPr>
          <p:cNvSpPr>
            <a:spLocks noGrp="1"/>
          </p:cNvSpPr>
          <p:nvPr>
            <p:ph type="ftr" sz="quarter" idx="11"/>
          </p:nvPr>
        </p:nvSpPr>
        <p:spPr>
          <a:xfrm>
            <a:off x="524256" y="6535157"/>
            <a:ext cx="6594189" cy="274320"/>
          </a:xfrm>
        </p:spPr>
        <p:txBody>
          <a:bodyPr>
            <a:normAutofit/>
          </a:bodyPr>
          <a:lstStyle/>
          <a:p>
            <a:pPr algn="r">
              <a:spcAft>
                <a:spcPts val="600"/>
              </a:spcAft>
            </a:pPr>
            <a:r>
              <a:rPr lang="en-US">
                <a:solidFill>
                  <a:prstClr val="black">
                    <a:tint val="75000"/>
                  </a:prstClr>
                </a:solidFill>
              </a:rPr>
              <a:t>www.GBAglobal.org</a:t>
            </a:r>
          </a:p>
        </p:txBody>
      </p:sp>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6E715C77-19B8-4E29-868B-E4A820D3349B}"/>
              </a:ext>
            </a:extLst>
          </p:cNvPr>
          <p:cNvSpPr>
            <a:spLocks noGrp="1"/>
          </p:cNvSpPr>
          <p:nvPr>
            <p:ph idx="1"/>
          </p:nvPr>
        </p:nvSpPr>
        <p:spPr>
          <a:xfrm>
            <a:off x="7822097" y="917724"/>
            <a:ext cx="3631962" cy="5474557"/>
          </a:xfrm>
        </p:spPr>
        <p:txBody>
          <a:bodyPr anchor="ctr">
            <a:normAutofit lnSpcReduction="10000"/>
          </a:bodyPr>
          <a:lstStyle/>
          <a:p>
            <a:r>
              <a:rPr lang="en-US" sz="2200" dirty="0">
                <a:solidFill>
                  <a:srgbClr val="FFFFFF"/>
                </a:solidFill>
              </a:rPr>
              <a:t>Bank IT Infrastructure ($67 Billion in US)</a:t>
            </a:r>
          </a:p>
          <a:p>
            <a:pPr lvl="1"/>
            <a:r>
              <a:rPr lang="en-US" sz="2200" dirty="0">
                <a:solidFill>
                  <a:srgbClr val="FFFFFF"/>
                </a:solidFill>
              </a:rPr>
              <a:t>Bitcoin network has not had one Nanosecond of downtime</a:t>
            </a:r>
          </a:p>
          <a:p>
            <a:pPr lvl="1"/>
            <a:r>
              <a:rPr lang="en-US" sz="2200" dirty="0">
                <a:solidFill>
                  <a:srgbClr val="FFFFFF"/>
                </a:solidFill>
              </a:rPr>
              <a:t>It has never been hacked – records are immutable</a:t>
            </a:r>
          </a:p>
          <a:p>
            <a:pPr lvl="1"/>
            <a:r>
              <a:rPr lang="en-US" sz="2200" dirty="0">
                <a:solidFill>
                  <a:srgbClr val="FFFFFF"/>
                </a:solidFill>
              </a:rPr>
              <a:t>No people are paid to administer it</a:t>
            </a:r>
          </a:p>
          <a:p>
            <a:pPr lvl="1"/>
            <a:r>
              <a:rPr lang="en-US" sz="2200" dirty="0">
                <a:solidFill>
                  <a:srgbClr val="FFFFFF"/>
                </a:solidFill>
              </a:rPr>
              <a:t>No audits needed</a:t>
            </a:r>
          </a:p>
          <a:p>
            <a:r>
              <a:rPr lang="en-US" sz="2200" dirty="0">
                <a:solidFill>
                  <a:srgbClr val="FFFFFF"/>
                </a:solidFill>
              </a:rPr>
              <a:t>Payment Processing</a:t>
            </a:r>
          </a:p>
          <a:p>
            <a:pPr lvl="1"/>
            <a:r>
              <a:rPr lang="en-US" dirty="0">
                <a:solidFill>
                  <a:srgbClr val="FFFFFF"/>
                </a:solidFill>
              </a:rPr>
              <a:t>Near real time transactions</a:t>
            </a:r>
          </a:p>
          <a:p>
            <a:pPr lvl="1"/>
            <a:r>
              <a:rPr lang="en-US" dirty="0">
                <a:solidFill>
                  <a:srgbClr val="FFFFFF"/>
                </a:solidFill>
              </a:rPr>
              <a:t>Real time end-to-end transaction visibility</a:t>
            </a:r>
          </a:p>
        </p:txBody>
      </p:sp>
      <p:sp>
        <p:nvSpPr>
          <p:cNvPr id="5" name="Date Placeholder 4">
            <a:extLst>
              <a:ext uri="{FF2B5EF4-FFF2-40B4-BE49-F238E27FC236}">
                <a16:creationId xmlns:a16="http://schemas.microsoft.com/office/drawing/2014/main" id="{5E270C49-B91B-42CA-A55C-95B34E9F34F8}"/>
              </a:ext>
            </a:extLst>
          </p:cNvPr>
          <p:cNvSpPr>
            <a:spLocks noGrp="1"/>
          </p:cNvSpPr>
          <p:nvPr>
            <p:ph type="dt" sz="half" idx="10"/>
          </p:nvPr>
        </p:nvSpPr>
        <p:spPr>
          <a:xfrm>
            <a:off x="8029319" y="6535157"/>
            <a:ext cx="2154143" cy="274320"/>
          </a:xfrm>
        </p:spPr>
        <p:txBody>
          <a:bodyPr>
            <a:normAutofit/>
          </a:bodyPr>
          <a:lstStyle/>
          <a:p>
            <a:pPr>
              <a:spcAft>
                <a:spcPts val="600"/>
              </a:spcAft>
            </a:pPr>
            <a:fld id="{774C861B-076E-423D-B11E-DE0BB35CFB4C}" type="datetime1">
              <a:rPr lang="en-US">
                <a:solidFill>
                  <a:prstClr val="black">
                    <a:tint val="75000"/>
                  </a:prstClr>
                </a:solidFill>
              </a:rPr>
              <a:pPr>
                <a:spcAft>
                  <a:spcPts val="600"/>
                </a:spcAft>
              </a:pPr>
              <a:t>11/27/2018</a:t>
            </a:fld>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58018F-2579-4CD0-A88B-54919EB87B7B}"/>
              </a:ext>
            </a:extLst>
          </p:cNvPr>
          <p:cNvSpPr>
            <a:spLocks noGrp="1"/>
          </p:cNvSpPr>
          <p:nvPr>
            <p:ph type="sldNum" sz="quarter" idx="12"/>
          </p:nvPr>
        </p:nvSpPr>
        <p:spPr>
          <a:xfrm>
            <a:off x="10837333" y="6535157"/>
            <a:ext cx="973667" cy="274320"/>
          </a:xfrm>
        </p:spPr>
        <p:txBody>
          <a:bodyPr>
            <a:normAutofit/>
          </a:bodyPr>
          <a:lstStyle/>
          <a:p>
            <a:pPr>
              <a:spcAft>
                <a:spcPts val="600"/>
              </a:spcAft>
            </a:pPr>
            <a:fld id="{CC744B3D-3AC8-4BBD-B484-9B073107797D}" type="slidenum">
              <a:rPr lang="en-US">
                <a:solidFill>
                  <a:prstClr val="black">
                    <a:tint val="75000"/>
                  </a:prstClr>
                </a:solidFill>
              </a:rPr>
              <a:pPr>
                <a:spcAft>
                  <a:spcPts val="600"/>
                </a:spcAft>
              </a:pPr>
              <a:t>40</a:t>
            </a:fld>
            <a:endParaRPr lang="en-US">
              <a:solidFill>
                <a:prstClr val="black">
                  <a:tint val="75000"/>
                </a:prstClr>
              </a:solidFill>
            </a:endParaRPr>
          </a:p>
        </p:txBody>
      </p:sp>
    </p:spTree>
    <p:extLst>
      <p:ext uri="{BB962C8B-B14F-4D97-AF65-F5344CB8AC3E}">
        <p14:creationId xmlns:p14="http://schemas.microsoft.com/office/powerpoint/2010/main" val="198615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https://documents.lucidchart.com/documents/5a587c53-118d-4aa3-a89e-1036cd02e6c8/pages/0_0?a=469&amp;x=128&amp;y=233&amp;w=1584&amp;h=586&amp;store=1&amp;accept=image%2F*&amp;auth=LCA%20de8f666b7d93f228e2c784c7a3ca57eb50b5db52-ts%3D1509233495">
            <a:extLst>
              <a:ext uri="{FF2B5EF4-FFF2-40B4-BE49-F238E27FC236}">
                <a16:creationId xmlns:a16="http://schemas.microsoft.com/office/drawing/2014/main" id="{64A111E1-03C0-4C9D-A5F1-84F13D742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020"/>
          <a:stretch/>
        </p:blipFill>
        <p:spPr bwMode="auto">
          <a:xfrm>
            <a:off x="20" y="1"/>
            <a:ext cx="12191979" cy="42394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92C304-3AA0-4100-8861-6949158498E5}"/>
              </a:ext>
            </a:extLst>
          </p:cNvPr>
          <p:cNvSpPr>
            <a:spLocks noGrp="1"/>
          </p:cNvSpPr>
          <p:nvPr>
            <p:ph type="title"/>
          </p:nvPr>
        </p:nvSpPr>
        <p:spPr>
          <a:xfrm>
            <a:off x="650449" y="4559523"/>
            <a:ext cx="10901471" cy="1236440"/>
          </a:xfrm>
          <a:noFill/>
        </p:spPr>
        <p:txBody>
          <a:bodyPr vert="horz" lIns="91440" tIns="45720" rIns="91440" bIns="45720" rtlCol="0" anchor="b">
            <a:normAutofit/>
          </a:bodyPr>
          <a:lstStyle/>
          <a:p>
            <a:pPr algn="ctr"/>
            <a:r>
              <a:rPr lang="en-US" sz="6000" dirty="0"/>
              <a:t>Complexities</a:t>
            </a:r>
          </a:p>
        </p:txBody>
      </p:sp>
      <p:sp>
        <p:nvSpPr>
          <p:cNvPr id="3" name="Content Placeholder 2">
            <a:extLst>
              <a:ext uri="{FF2B5EF4-FFF2-40B4-BE49-F238E27FC236}">
                <a16:creationId xmlns:a16="http://schemas.microsoft.com/office/drawing/2014/main" id="{12D14CF0-9A3B-4407-8ADD-7613024A36AC}"/>
              </a:ext>
            </a:extLst>
          </p:cNvPr>
          <p:cNvSpPr>
            <a:spLocks noGrp="1"/>
          </p:cNvSpPr>
          <p:nvPr>
            <p:ph idx="1"/>
          </p:nvPr>
        </p:nvSpPr>
        <p:spPr>
          <a:xfrm>
            <a:off x="650449" y="5795963"/>
            <a:ext cx="10901471" cy="560388"/>
          </a:xfrm>
          <a:noFill/>
        </p:spPr>
        <p:txBody>
          <a:bodyPr vert="horz" lIns="91440" tIns="45720" rIns="91440" bIns="45720" rtlCol="0">
            <a:normAutofit/>
          </a:bodyPr>
          <a:lstStyle/>
          <a:p>
            <a:pPr marL="0" indent="0" algn="ctr">
              <a:buNone/>
            </a:pPr>
            <a:r>
              <a:rPr lang="en-US" sz="2400" dirty="0"/>
              <a:t>Blockchain is only part of a system</a:t>
            </a:r>
          </a:p>
        </p:txBody>
      </p:sp>
      <p:sp>
        <p:nvSpPr>
          <p:cNvPr id="4" name="Footer Placeholder 3">
            <a:extLst>
              <a:ext uri="{FF2B5EF4-FFF2-40B4-BE49-F238E27FC236}">
                <a16:creationId xmlns:a16="http://schemas.microsoft.com/office/drawing/2014/main" id="{8802F38C-1493-4904-B16B-B1E459A9F005}"/>
              </a:ext>
            </a:extLst>
          </p:cNvPr>
          <p:cNvSpPr>
            <a:spLocks noGrp="1"/>
          </p:cNvSpPr>
          <p:nvPr>
            <p:ph type="ftr" sz="quarter" idx="11"/>
          </p:nvPr>
        </p:nvSpPr>
        <p:spPr/>
        <p:txBody>
          <a:bodyPr/>
          <a:lstStyle/>
          <a:p>
            <a:r>
              <a:rPr lang="en-US" dirty="0"/>
              <a:t>www.GBAglobal.org </a:t>
            </a:r>
          </a:p>
        </p:txBody>
      </p:sp>
      <p:sp>
        <p:nvSpPr>
          <p:cNvPr id="5" name="Slide Number Placeholder 4">
            <a:extLst>
              <a:ext uri="{FF2B5EF4-FFF2-40B4-BE49-F238E27FC236}">
                <a16:creationId xmlns:a16="http://schemas.microsoft.com/office/drawing/2014/main" id="{639F6DCC-EFC0-44B6-A419-53BF3F0296DE}"/>
              </a:ext>
            </a:extLst>
          </p:cNvPr>
          <p:cNvSpPr>
            <a:spLocks noGrp="1"/>
          </p:cNvSpPr>
          <p:nvPr>
            <p:ph type="sldNum" sz="quarter" idx="12"/>
          </p:nvPr>
        </p:nvSpPr>
        <p:spPr/>
        <p:txBody>
          <a:bodyPr/>
          <a:lstStyle/>
          <a:p>
            <a:fld id="{6D22F896-40B5-4ADD-8801-0D06FADFA095}" type="slidenum">
              <a:rPr lang="en-US" smtClean="0"/>
              <a:t>41</a:t>
            </a:fld>
            <a:endParaRPr lang="en-US" dirty="0"/>
          </a:p>
        </p:txBody>
      </p:sp>
    </p:spTree>
    <p:extLst>
      <p:ext uri="{BB962C8B-B14F-4D97-AF65-F5344CB8AC3E}">
        <p14:creationId xmlns:p14="http://schemas.microsoft.com/office/powerpoint/2010/main" val="254141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258D5-1138-4ADC-9E20-CD1CE40130BC}"/>
              </a:ext>
            </a:extLst>
          </p:cNvPr>
          <p:cNvSpPr>
            <a:spLocks noGrp="1"/>
          </p:cNvSpPr>
          <p:nvPr>
            <p:ph type="title"/>
          </p:nvPr>
        </p:nvSpPr>
        <p:spPr/>
        <p:txBody>
          <a:bodyPr/>
          <a:lstStyle/>
          <a:p>
            <a:r>
              <a:rPr lang="en-US" dirty="0"/>
              <a:t>Security Considerations</a:t>
            </a:r>
          </a:p>
        </p:txBody>
      </p:sp>
      <p:sp>
        <p:nvSpPr>
          <p:cNvPr id="3" name="Content Placeholder 2">
            <a:extLst>
              <a:ext uri="{FF2B5EF4-FFF2-40B4-BE49-F238E27FC236}">
                <a16:creationId xmlns:a16="http://schemas.microsoft.com/office/drawing/2014/main" id="{9C16747E-AB43-4605-8400-40C8BA0DC55B}"/>
              </a:ext>
            </a:extLst>
          </p:cNvPr>
          <p:cNvSpPr>
            <a:spLocks noGrp="1"/>
          </p:cNvSpPr>
          <p:nvPr>
            <p:ph idx="1"/>
          </p:nvPr>
        </p:nvSpPr>
        <p:spPr/>
        <p:txBody>
          <a:bodyPr>
            <a:normAutofit fontScale="70000" lnSpcReduction="20000"/>
          </a:bodyPr>
          <a:lstStyle/>
          <a:p>
            <a:r>
              <a:rPr lang="en-US" dirty="0"/>
              <a:t>People</a:t>
            </a:r>
          </a:p>
          <a:p>
            <a:pPr lvl="1"/>
            <a:r>
              <a:rPr lang="en-US" dirty="0"/>
              <a:t>Don’t safeguard their passwords/keys</a:t>
            </a:r>
          </a:p>
          <a:p>
            <a:r>
              <a:rPr lang="en-US" dirty="0"/>
              <a:t>Wallets</a:t>
            </a:r>
          </a:p>
          <a:p>
            <a:pPr lvl="1"/>
            <a:r>
              <a:rPr lang="en-US" dirty="0"/>
              <a:t>Can be software/hardware</a:t>
            </a:r>
          </a:p>
          <a:p>
            <a:pPr lvl="1"/>
            <a:r>
              <a:rPr lang="en-US" dirty="0"/>
              <a:t>Wallets are Code – Code has flaws</a:t>
            </a:r>
          </a:p>
          <a:p>
            <a:pPr lvl="1"/>
            <a:r>
              <a:rPr lang="en-US" dirty="0"/>
              <a:t>Store keys insecurely</a:t>
            </a:r>
          </a:p>
          <a:p>
            <a:pPr lvl="1"/>
            <a:r>
              <a:rPr lang="en-US" dirty="0"/>
              <a:t>Can have flaws</a:t>
            </a:r>
          </a:p>
          <a:p>
            <a:r>
              <a:rPr lang="en-US" dirty="0"/>
              <a:t>Websites</a:t>
            </a:r>
          </a:p>
          <a:p>
            <a:pPr lvl="1"/>
            <a:r>
              <a:rPr lang="en-US" dirty="0"/>
              <a:t>Websites are Code - Code can be flawed</a:t>
            </a:r>
          </a:p>
          <a:p>
            <a:pPr lvl="1"/>
            <a:r>
              <a:rPr lang="en-US" dirty="0"/>
              <a:t>Can have vulnerabilities</a:t>
            </a:r>
          </a:p>
          <a:p>
            <a:pPr lvl="1"/>
            <a:r>
              <a:rPr lang="en-US" dirty="0"/>
              <a:t>Store keys insecurely</a:t>
            </a:r>
          </a:p>
          <a:p>
            <a:r>
              <a:rPr lang="en-US" dirty="0"/>
              <a:t>Blockchain</a:t>
            </a:r>
          </a:p>
          <a:p>
            <a:pPr lvl="1"/>
            <a:r>
              <a:rPr lang="en-US" dirty="0"/>
              <a:t>Blockchain/Smart Contracts are Code - Code can be flawed</a:t>
            </a:r>
          </a:p>
          <a:p>
            <a:pPr lvl="1"/>
            <a:r>
              <a:rPr lang="en-US" dirty="0"/>
              <a:t>Code can be Flawed</a:t>
            </a:r>
          </a:p>
          <a:p>
            <a:r>
              <a:rPr lang="en-US" dirty="0"/>
              <a:t>Servers/Computers</a:t>
            </a:r>
          </a:p>
          <a:p>
            <a:pPr lvl="1"/>
            <a:r>
              <a:rPr lang="en-US" dirty="0"/>
              <a:t>Operating Systems have flaws</a:t>
            </a:r>
          </a:p>
          <a:p>
            <a:pPr lvl="1"/>
            <a:r>
              <a:rPr lang="en-US" dirty="0"/>
              <a:t>Physical access to data</a:t>
            </a:r>
          </a:p>
        </p:txBody>
      </p:sp>
      <p:sp>
        <p:nvSpPr>
          <p:cNvPr id="6" name="Footer Placeholder 5">
            <a:extLst>
              <a:ext uri="{FF2B5EF4-FFF2-40B4-BE49-F238E27FC236}">
                <a16:creationId xmlns:a16="http://schemas.microsoft.com/office/drawing/2014/main" id="{98C0B786-5193-4A9F-A169-C2BA5B09038A}"/>
              </a:ext>
            </a:extLst>
          </p:cNvPr>
          <p:cNvSpPr>
            <a:spLocks noGrp="1"/>
          </p:cNvSpPr>
          <p:nvPr>
            <p:ph type="ftr" sz="quarter" idx="11"/>
          </p:nvPr>
        </p:nvSpPr>
        <p:spPr/>
        <p:txBody>
          <a:bodyPr/>
          <a:lstStyle/>
          <a:p>
            <a:r>
              <a:rPr lang="en-US"/>
              <a:t>www.governmentblockchain.org </a:t>
            </a:r>
            <a:endParaRPr lang="en-US" dirty="0"/>
          </a:p>
        </p:txBody>
      </p:sp>
      <p:sp>
        <p:nvSpPr>
          <p:cNvPr id="7" name="Slide Number Placeholder 6">
            <a:extLst>
              <a:ext uri="{FF2B5EF4-FFF2-40B4-BE49-F238E27FC236}">
                <a16:creationId xmlns:a16="http://schemas.microsoft.com/office/drawing/2014/main" id="{5DA1C1C6-9BDC-4544-82EB-D97F28E8A27F}"/>
              </a:ext>
            </a:extLst>
          </p:cNvPr>
          <p:cNvSpPr>
            <a:spLocks noGrp="1"/>
          </p:cNvSpPr>
          <p:nvPr>
            <p:ph type="sldNum" sz="quarter" idx="12"/>
          </p:nvPr>
        </p:nvSpPr>
        <p:spPr/>
        <p:txBody>
          <a:bodyPr/>
          <a:lstStyle/>
          <a:p>
            <a:fld id="{6D22F896-40B5-4ADD-8801-0D06FADFA095}" type="slidenum">
              <a:rPr lang="en-US" smtClean="0"/>
              <a:t>42</a:t>
            </a:fld>
            <a:endParaRPr lang="en-US" dirty="0"/>
          </a:p>
        </p:txBody>
      </p:sp>
      <p:pic>
        <p:nvPicPr>
          <p:cNvPr id="12292" name="Picture 4" descr="https://documents.lucidchart.com/documents/5a587c53-118d-4aa3-a89e-1036cd02e6c8/pages/0_0?a=516&amp;x=106&amp;y=74&amp;w=748&amp;h=572&amp;store=1&amp;accept=image%2F*&amp;auth=LCA%208871a2e0ccca3767af26f57149b68d9874682bef-ts%3D1509233495">
            <a:extLst>
              <a:ext uri="{FF2B5EF4-FFF2-40B4-BE49-F238E27FC236}">
                <a16:creationId xmlns:a16="http://schemas.microsoft.com/office/drawing/2014/main" id="{5E57B99B-2985-485E-AF30-8D68DD5031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68" t="9341" r="8483" b="8903"/>
          <a:stretch/>
        </p:blipFill>
        <p:spPr bwMode="auto">
          <a:xfrm>
            <a:off x="6490480" y="1937576"/>
            <a:ext cx="5286992" cy="3942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138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E207-4AD1-4770-AE8C-BC148DEB94A5}"/>
              </a:ext>
            </a:extLst>
          </p:cNvPr>
          <p:cNvSpPr>
            <a:spLocks noGrp="1"/>
          </p:cNvSpPr>
          <p:nvPr>
            <p:ph type="title"/>
          </p:nvPr>
        </p:nvSpPr>
        <p:spPr>
          <a:xfrm>
            <a:off x="648929" y="629267"/>
            <a:ext cx="6586491" cy="436135"/>
          </a:xfrm>
        </p:spPr>
        <p:txBody>
          <a:bodyPr>
            <a:normAutofit fontScale="90000"/>
          </a:bodyPr>
          <a:lstStyle/>
          <a:p>
            <a:r>
              <a:rPr lang="en-US" sz="5400" b="1" dirty="0">
                <a:solidFill>
                  <a:srgbClr val="00CCFF"/>
                </a:solidFill>
              </a:rPr>
              <a:t>Phishing</a:t>
            </a:r>
          </a:p>
        </p:txBody>
      </p:sp>
      <p:sp>
        <p:nvSpPr>
          <p:cNvPr id="3" name="Content Placeholder 2">
            <a:extLst>
              <a:ext uri="{FF2B5EF4-FFF2-40B4-BE49-F238E27FC236}">
                <a16:creationId xmlns:a16="http://schemas.microsoft.com/office/drawing/2014/main" id="{AF7E0779-6F5E-4DE1-9AF7-BC272AE3C380}"/>
              </a:ext>
            </a:extLst>
          </p:cNvPr>
          <p:cNvSpPr>
            <a:spLocks noGrp="1"/>
          </p:cNvSpPr>
          <p:nvPr>
            <p:ph idx="1"/>
          </p:nvPr>
        </p:nvSpPr>
        <p:spPr>
          <a:xfrm>
            <a:off x="648930" y="1132516"/>
            <a:ext cx="8352457" cy="4791630"/>
          </a:xfrm>
          <a:solidFill>
            <a:schemeClr val="bg1">
              <a:lumMod val="95000"/>
            </a:schemeClr>
          </a:solidFill>
        </p:spPr>
        <p:txBody>
          <a:bodyPr>
            <a:noAutofit/>
          </a:bodyPr>
          <a:lstStyle/>
          <a:p>
            <a:r>
              <a:rPr lang="en-US" sz="1800" dirty="0"/>
              <a:t>Phishing attacks are still prevalent, hacking tools are becoming more sophisticated and properly attuned to cryptocurrency theft. </a:t>
            </a:r>
          </a:p>
          <a:p>
            <a:r>
              <a:rPr lang="en-US" sz="1800" dirty="0"/>
              <a:t>Attack patterns are resembling patterns of hi-tech bank heists, using modified software to target exchanges – who are simply not prepared for the worst.</a:t>
            </a:r>
          </a:p>
          <a:p>
            <a:pPr lvl="0"/>
            <a:r>
              <a:rPr lang="en-US" sz="1800" dirty="0"/>
              <a:t>The number of compromised accounts has risen 369 percent in the first half of 2018</a:t>
            </a:r>
          </a:p>
          <a:p>
            <a:pPr lvl="0"/>
            <a:r>
              <a:rPr lang="en-US" sz="1800" dirty="0"/>
              <a:t>One-third of all victims were in the US</a:t>
            </a:r>
          </a:p>
          <a:p>
            <a:pPr lvl="0"/>
            <a:r>
              <a:rPr lang="en-US" sz="1800" dirty="0"/>
              <a:t>Every single one of the top 19 exchanges has been hit; 720 usernames and passwords stolen in total</a:t>
            </a:r>
          </a:p>
          <a:p>
            <a:pPr lvl="0"/>
            <a:r>
              <a:rPr lang="en-US" sz="1800" dirty="0"/>
              <a:t>50 active botnets are also continuously attacking both users and exchanges</a:t>
            </a:r>
          </a:p>
          <a:p>
            <a:pPr lvl="0"/>
            <a:r>
              <a:rPr lang="en-US" sz="1800" dirty="0"/>
              <a:t>Source:</a:t>
            </a:r>
          </a:p>
          <a:p>
            <a:pPr lvl="1"/>
            <a:r>
              <a:rPr lang="en-US" sz="1800" dirty="0"/>
              <a:t>Over half of the malicious traffic is coming from the US</a:t>
            </a:r>
          </a:p>
          <a:p>
            <a:pPr lvl="1"/>
            <a:r>
              <a:rPr lang="en-US" sz="1800" dirty="0"/>
              <a:t>The Netherlands supplies 21.5 percent</a:t>
            </a:r>
          </a:p>
          <a:p>
            <a:pPr lvl="0"/>
            <a:r>
              <a:rPr lang="en-US" sz="1800" dirty="0"/>
              <a:t>The botnets are being fed new members by trojan horses</a:t>
            </a:r>
          </a:p>
        </p:txBody>
      </p:sp>
      <p:pic>
        <p:nvPicPr>
          <p:cNvPr id="5" name="Picture 4" descr="A close up of a logo&#10;&#10;Description automatically generated">
            <a:extLst>
              <a:ext uri="{FF2B5EF4-FFF2-40B4-BE49-F238E27FC236}">
                <a16:creationId xmlns:a16="http://schemas.microsoft.com/office/drawing/2014/main" id="{63B1776C-1331-4064-9524-52EFB559C607}"/>
              </a:ext>
            </a:extLst>
          </p:cNvPr>
          <p:cNvPicPr>
            <a:picLocks noChangeAspect="1"/>
          </p:cNvPicPr>
          <p:nvPr/>
        </p:nvPicPr>
        <p:blipFill rotWithShape="1">
          <a:blip r:embed="rId2">
            <a:extLst>
              <a:ext uri="{28A0092B-C50C-407E-A947-70E740481C1C}">
                <a14:useLocalDpi xmlns:a14="http://schemas.microsoft.com/office/drawing/2010/main" val="0"/>
              </a:ext>
            </a:extLst>
          </a:blip>
          <a:srcRect l="17586" r="14820"/>
          <a:stretch/>
        </p:blipFill>
        <p:spPr>
          <a:xfrm>
            <a:off x="9160873" y="1652630"/>
            <a:ext cx="2594899" cy="4202885"/>
          </a:xfrm>
          <a:prstGeom prst="rect">
            <a:avLst/>
          </a:prstGeom>
          <a:effectLst/>
        </p:spPr>
      </p:pic>
      <p:sp>
        <p:nvSpPr>
          <p:cNvPr id="4" name="Footer Placeholder 3">
            <a:extLst>
              <a:ext uri="{FF2B5EF4-FFF2-40B4-BE49-F238E27FC236}">
                <a16:creationId xmlns:a16="http://schemas.microsoft.com/office/drawing/2014/main" id="{E1B41E3B-D47B-4934-AE6A-A82CA37D1CDC}"/>
              </a:ext>
            </a:extLst>
          </p:cNvPr>
          <p:cNvSpPr>
            <a:spLocks noGrp="1"/>
          </p:cNvSpPr>
          <p:nvPr>
            <p:ph type="ftr" sz="quarter" idx="11"/>
          </p:nvPr>
        </p:nvSpPr>
        <p:spPr/>
        <p:txBody>
          <a:bodyPr/>
          <a:lstStyle/>
          <a:p>
            <a:r>
              <a:rPr lang="en-US" dirty="0"/>
              <a:t>www.GBAglobal.org</a:t>
            </a:r>
          </a:p>
        </p:txBody>
      </p:sp>
      <p:sp>
        <p:nvSpPr>
          <p:cNvPr id="6" name="Slide Number Placeholder 5">
            <a:extLst>
              <a:ext uri="{FF2B5EF4-FFF2-40B4-BE49-F238E27FC236}">
                <a16:creationId xmlns:a16="http://schemas.microsoft.com/office/drawing/2014/main" id="{1849BDF9-F989-40B5-A80C-6F238942DF2D}"/>
              </a:ext>
            </a:extLst>
          </p:cNvPr>
          <p:cNvSpPr>
            <a:spLocks noGrp="1"/>
          </p:cNvSpPr>
          <p:nvPr>
            <p:ph type="sldNum" sz="quarter" idx="12"/>
          </p:nvPr>
        </p:nvSpPr>
        <p:spPr/>
        <p:txBody>
          <a:bodyPr/>
          <a:lstStyle/>
          <a:p>
            <a:fld id="{330EA680-D336-4FF7-8B7A-9848BB0A1C32}" type="slidenum">
              <a:rPr lang="en-US" smtClean="0"/>
              <a:t>43</a:t>
            </a:fld>
            <a:endParaRPr lang="en-US"/>
          </a:p>
        </p:txBody>
      </p:sp>
    </p:spTree>
    <p:extLst>
      <p:ext uri="{BB962C8B-B14F-4D97-AF65-F5344CB8AC3E}">
        <p14:creationId xmlns:p14="http://schemas.microsoft.com/office/powerpoint/2010/main" val="988326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BE293-7852-4219-8DA5-75EC9AB75F03}"/>
              </a:ext>
            </a:extLst>
          </p:cNvPr>
          <p:cNvSpPr>
            <a:spLocks noGrp="1"/>
          </p:cNvSpPr>
          <p:nvPr>
            <p:ph type="title"/>
          </p:nvPr>
        </p:nvSpPr>
        <p:spPr>
          <a:xfrm>
            <a:off x="838200" y="365125"/>
            <a:ext cx="10515600" cy="1325563"/>
          </a:xfrm>
        </p:spPr>
        <p:txBody>
          <a:bodyPr>
            <a:normAutofit fontScale="90000"/>
          </a:bodyPr>
          <a:lstStyle/>
          <a:p>
            <a:br>
              <a:rPr lang="en-US" sz="2800" dirty="0"/>
            </a:br>
            <a:r>
              <a:rPr lang="en-US" sz="2800" dirty="0"/>
              <a:t>           </a:t>
            </a:r>
            <a:r>
              <a:rPr lang="en-US" sz="4000" b="1" dirty="0"/>
              <a:t>Black Friday and Cyber Monday Scammers</a:t>
            </a:r>
            <a:br>
              <a:rPr lang="en-US" sz="2800" dirty="0"/>
            </a:br>
            <a:endParaRPr lang="en-US" sz="2800" dirty="0"/>
          </a:p>
        </p:txBody>
      </p:sp>
      <p:sp>
        <p:nvSpPr>
          <p:cNvPr id="3" name="Content Placeholder 2">
            <a:extLst>
              <a:ext uri="{FF2B5EF4-FFF2-40B4-BE49-F238E27FC236}">
                <a16:creationId xmlns:a16="http://schemas.microsoft.com/office/drawing/2014/main" id="{B5BEFCA6-78DE-47CE-8486-5D8F10638818}"/>
              </a:ext>
            </a:extLst>
          </p:cNvPr>
          <p:cNvSpPr>
            <a:spLocks noGrp="1"/>
          </p:cNvSpPr>
          <p:nvPr>
            <p:ph idx="1"/>
          </p:nvPr>
        </p:nvSpPr>
        <p:spPr>
          <a:xfrm>
            <a:off x="1156982" y="1847850"/>
            <a:ext cx="3797807" cy="4351338"/>
          </a:xfrm>
          <a:ln w="28575">
            <a:solidFill>
              <a:srgbClr val="FF3399"/>
            </a:solidFill>
          </a:ln>
        </p:spPr>
        <p:txBody>
          <a:bodyPr>
            <a:normAutofit/>
          </a:bodyPr>
          <a:lstStyle/>
          <a:p>
            <a:r>
              <a:rPr lang="en-US" sz="1700" b="1" dirty="0"/>
              <a:t>Online scams </a:t>
            </a:r>
            <a:r>
              <a:rPr lang="en-US" sz="1700" dirty="0"/>
              <a:t>are lurking everywhere, and the threat is greater this holiday season than ever.</a:t>
            </a:r>
          </a:p>
          <a:p>
            <a:r>
              <a:rPr lang="en-US" sz="1700" b="1" dirty="0"/>
              <a:t>Black Friday and Cyber Monday </a:t>
            </a:r>
            <a:r>
              <a:rPr lang="en-US" sz="1700" dirty="0"/>
              <a:t>are particularly appealing for hackers given the surge in shoppers—all of whom are potential targets.</a:t>
            </a:r>
          </a:p>
          <a:p>
            <a:r>
              <a:rPr lang="en-US" sz="1700" dirty="0"/>
              <a:t>Retail scams all apply, like </a:t>
            </a:r>
            <a:r>
              <a:rPr lang="en-US" sz="1700" b="1" dirty="0"/>
              <a:t>phishing</a:t>
            </a:r>
            <a:r>
              <a:rPr lang="en-US" sz="1700" dirty="0">
                <a:hlinkClick r:id="rId2">
                  <a:extLst>
                    <a:ext uri="{A12FA001-AC4F-418D-AE19-62706E023703}">
                      <ahyp:hlinkClr xmlns:ahyp="http://schemas.microsoft.com/office/drawing/2018/hyperlinkcolor" val="tx"/>
                    </a:ext>
                  </a:extLst>
                </a:hlinkClick>
              </a:rPr>
              <a:t> </a:t>
            </a:r>
            <a:r>
              <a:rPr lang="en-US" sz="1700" b="1" dirty="0"/>
              <a:t>emails</a:t>
            </a:r>
            <a:r>
              <a:rPr lang="en-US" sz="1700" dirty="0"/>
              <a:t> offering cheap Gucci sunglasses, bogus websites trying to lift your credit card number, and attackers planting malware.</a:t>
            </a:r>
          </a:p>
          <a:p>
            <a:r>
              <a:rPr lang="en-US" sz="1700" b="1" dirty="0"/>
              <a:t>Black Friday and Cyber Monday </a:t>
            </a:r>
            <a:r>
              <a:rPr lang="en-US" sz="1700" dirty="0"/>
              <a:t>give scammers extra cover because they can more easily make wild claims without seeming too </a:t>
            </a:r>
            <a:r>
              <a:rPr lang="en-US" sz="1700" dirty="0" err="1"/>
              <a:t>scammy</a:t>
            </a:r>
            <a:r>
              <a:rPr lang="en-US" sz="1700" dirty="0"/>
              <a:t>. </a:t>
            </a:r>
          </a:p>
          <a:p>
            <a:endParaRPr lang="en-US" sz="1700" dirty="0"/>
          </a:p>
          <a:p>
            <a:endParaRPr lang="en-US" sz="1700" dirty="0"/>
          </a:p>
        </p:txBody>
      </p:sp>
      <p:pic>
        <p:nvPicPr>
          <p:cNvPr id="7" name="Picture 6" descr="A close up of a sign&#10;&#10;Description automatically generated">
            <a:extLst>
              <a:ext uri="{FF2B5EF4-FFF2-40B4-BE49-F238E27FC236}">
                <a16:creationId xmlns:a16="http://schemas.microsoft.com/office/drawing/2014/main" id="{C356611C-3C9D-485D-A9AC-5647175DC5BF}"/>
              </a:ext>
            </a:extLst>
          </p:cNvPr>
          <p:cNvPicPr>
            <a:picLocks noChangeAspect="1"/>
          </p:cNvPicPr>
          <p:nvPr/>
        </p:nvPicPr>
        <p:blipFill rotWithShape="1">
          <a:blip r:embed="rId3"/>
          <a:srcRect t="6043" r="1" b="5229"/>
          <a:stretch/>
        </p:blipFill>
        <p:spPr>
          <a:xfrm>
            <a:off x="5120640" y="1904281"/>
            <a:ext cx="6233160" cy="4272681"/>
          </a:xfrm>
          <a:prstGeom prst="rect">
            <a:avLst/>
          </a:prstGeom>
        </p:spPr>
      </p:pic>
      <p:sp>
        <p:nvSpPr>
          <p:cNvPr id="4" name="Footer Placeholder 3">
            <a:extLst>
              <a:ext uri="{FF2B5EF4-FFF2-40B4-BE49-F238E27FC236}">
                <a16:creationId xmlns:a16="http://schemas.microsoft.com/office/drawing/2014/main" id="{B1F10CFF-5464-4662-A93C-362ED6CE6AAB}"/>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t>www.GBAglobal.org</a:t>
            </a:r>
          </a:p>
        </p:txBody>
      </p:sp>
      <p:sp>
        <p:nvSpPr>
          <p:cNvPr id="5" name="Slide Number Placeholder 4">
            <a:extLst>
              <a:ext uri="{FF2B5EF4-FFF2-40B4-BE49-F238E27FC236}">
                <a16:creationId xmlns:a16="http://schemas.microsoft.com/office/drawing/2014/main" id="{0DD30B59-14C2-46A0-BDCB-CC5C4F3AFA9C}"/>
              </a:ext>
            </a:extLst>
          </p:cNvPr>
          <p:cNvSpPr>
            <a:spLocks noGrp="1"/>
          </p:cNvSpPr>
          <p:nvPr>
            <p:ph type="sldNum" sz="quarter" idx="12"/>
          </p:nvPr>
        </p:nvSpPr>
        <p:spPr>
          <a:xfrm>
            <a:off x="8610600" y="6356350"/>
            <a:ext cx="2743200" cy="365125"/>
          </a:xfrm>
        </p:spPr>
        <p:txBody>
          <a:bodyPr>
            <a:normAutofit/>
          </a:bodyPr>
          <a:lstStyle/>
          <a:p>
            <a:pPr>
              <a:spcAft>
                <a:spcPts val="600"/>
              </a:spcAft>
            </a:pPr>
            <a:fld id="{6D22F896-40B5-4ADD-8801-0D06FADFA095}" type="slidenum">
              <a:rPr lang="en-US" smtClean="0"/>
              <a:pPr>
                <a:spcAft>
                  <a:spcPts val="600"/>
                </a:spcAft>
              </a:pPr>
              <a:t>44</a:t>
            </a:fld>
            <a:endParaRPr lang="en-US"/>
          </a:p>
        </p:txBody>
      </p:sp>
    </p:spTree>
    <p:extLst>
      <p:ext uri="{BB962C8B-B14F-4D97-AF65-F5344CB8AC3E}">
        <p14:creationId xmlns:p14="http://schemas.microsoft.com/office/powerpoint/2010/main" val="689290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6094-7FF9-4625-BF42-7B99DA9263DC}"/>
              </a:ext>
            </a:extLst>
          </p:cNvPr>
          <p:cNvSpPr>
            <a:spLocks noGrp="1"/>
          </p:cNvSpPr>
          <p:nvPr>
            <p:ph type="title"/>
          </p:nvPr>
        </p:nvSpPr>
        <p:spPr/>
        <p:txBody>
          <a:bodyPr>
            <a:normAutofit/>
          </a:bodyPr>
          <a:lstStyle/>
          <a:p>
            <a:r>
              <a:rPr lang="en-US" dirty="0"/>
              <a:t>Exchange Attacks (Example)</a:t>
            </a:r>
          </a:p>
        </p:txBody>
      </p:sp>
      <p:sp>
        <p:nvSpPr>
          <p:cNvPr id="3" name="Content Placeholder 2">
            <a:extLst>
              <a:ext uri="{FF2B5EF4-FFF2-40B4-BE49-F238E27FC236}">
                <a16:creationId xmlns:a16="http://schemas.microsoft.com/office/drawing/2014/main" id="{648726F3-4EA4-4292-BCE7-5F14A82E8375}"/>
              </a:ext>
            </a:extLst>
          </p:cNvPr>
          <p:cNvSpPr>
            <a:spLocks noGrp="1"/>
          </p:cNvSpPr>
          <p:nvPr>
            <p:ph idx="1"/>
          </p:nvPr>
        </p:nvSpPr>
        <p:spPr>
          <a:xfrm>
            <a:off x="5029200" y="1825625"/>
            <a:ext cx="6324600" cy="4351338"/>
          </a:xfrm>
        </p:spPr>
        <p:txBody>
          <a:bodyPr>
            <a:normAutofit/>
          </a:bodyPr>
          <a:lstStyle/>
          <a:p>
            <a:r>
              <a:rPr lang="en-US" dirty="0"/>
              <a:t>Gate.io, a Cryptocurrency exchange was hacked by a Trojan Horse</a:t>
            </a:r>
          </a:p>
          <a:p>
            <a:r>
              <a:rPr lang="en-US" dirty="0"/>
              <a:t>It  was designed to replace bitcoin withdrawal addresses with addresses belonging to the attacker.</a:t>
            </a:r>
          </a:p>
          <a:p>
            <a:r>
              <a:rPr lang="en-US" dirty="0"/>
              <a:t>The attack was much more sophisticated then previous hacks.</a:t>
            </a:r>
          </a:p>
          <a:p>
            <a:r>
              <a:rPr lang="en-US" dirty="0"/>
              <a:t>However, it was immediately detected by a third-party before any actual funds were stolen.</a:t>
            </a:r>
          </a:p>
        </p:txBody>
      </p:sp>
      <p:pic>
        <p:nvPicPr>
          <p:cNvPr id="4" name="Picture 3" descr="crypto bitcoin exchange hack">
            <a:hlinkClick r:id="rId2" tooltip="&quot;Hackers Exploit Tracking Service to Infiltrate Bitcoin Exchange Gate.io&quot;"/>
            <a:extLst>
              <a:ext uri="{FF2B5EF4-FFF2-40B4-BE49-F238E27FC236}">
                <a16:creationId xmlns:a16="http://schemas.microsoft.com/office/drawing/2014/main" id="{A7862C66-EE5D-4727-B420-3AAB98FECE4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9103" y="1825625"/>
            <a:ext cx="4148470" cy="2023361"/>
          </a:xfrm>
          <a:prstGeom prst="rect">
            <a:avLst/>
          </a:prstGeom>
          <a:noFill/>
          <a:ln>
            <a:noFill/>
          </a:ln>
        </p:spPr>
      </p:pic>
      <p:pic>
        <p:nvPicPr>
          <p:cNvPr id="5" name="Picture 4" descr="https://248qms3nhmvl15d4ne1i4pxl-wpengine.netdna-ssl.com/wp-content/uploads/2018/11/117-statcounter-code.png">
            <a:extLst>
              <a:ext uri="{FF2B5EF4-FFF2-40B4-BE49-F238E27FC236}">
                <a16:creationId xmlns:a16="http://schemas.microsoft.com/office/drawing/2014/main" id="{AE55329C-99CA-48B8-82F8-8979F74BEAA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49102" y="4160174"/>
            <a:ext cx="4148470" cy="2023361"/>
          </a:xfrm>
          <a:prstGeom prst="rect">
            <a:avLst/>
          </a:prstGeom>
          <a:noFill/>
          <a:ln>
            <a:noFill/>
          </a:ln>
        </p:spPr>
      </p:pic>
      <p:sp>
        <p:nvSpPr>
          <p:cNvPr id="6" name="Footer Placeholder 5">
            <a:extLst>
              <a:ext uri="{FF2B5EF4-FFF2-40B4-BE49-F238E27FC236}">
                <a16:creationId xmlns:a16="http://schemas.microsoft.com/office/drawing/2014/main" id="{68419A81-B610-43EF-B5EF-9EE2704E4849}"/>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28928B68-5AD7-47AF-9180-9DA4FEDB5590}"/>
              </a:ext>
            </a:extLst>
          </p:cNvPr>
          <p:cNvSpPr>
            <a:spLocks noGrp="1"/>
          </p:cNvSpPr>
          <p:nvPr>
            <p:ph type="sldNum" sz="quarter" idx="12"/>
          </p:nvPr>
        </p:nvSpPr>
        <p:spPr/>
        <p:txBody>
          <a:bodyPr/>
          <a:lstStyle/>
          <a:p>
            <a:fld id="{330EA680-D336-4FF7-8B7A-9848BB0A1C32}" type="slidenum">
              <a:rPr lang="en-US" smtClean="0"/>
              <a:t>45</a:t>
            </a:fld>
            <a:endParaRPr lang="en-US"/>
          </a:p>
        </p:txBody>
      </p:sp>
    </p:spTree>
    <p:extLst>
      <p:ext uri="{BB962C8B-B14F-4D97-AF65-F5344CB8AC3E}">
        <p14:creationId xmlns:p14="http://schemas.microsoft.com/office/powerpoint/2010/main" val="2156416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FE6945-E9AE-4547-804B-21C03A19329C}"/>
              </a:ext>
            </a:extLst>
          </p:cNvPr>
          <p:cNvSpPr>
            <a:spLocks noGrp="1"/>
          </p:cNvSpPr>
          <p:nvPr>
            <p:ph type="title"/>
          </p:nvPr>
        </p:nvSpPr>
        <p:spPr>
          <a:xfrm>
            <a:off x="4384039" y="365126"/>
            <a:ext cx="7164493" cy="906600"/>
          </a:xfrm>
        </p:spPr>
        <p:txBody>
          <a:bodyPr>
            <a:normAutofit/>
          </a:bodyPr>
          <a:lstStyle/>
          <a:p>
            <a:r>
              <a:rPr lang="en-US" dirty="0"/>
              <a:t>Who is Responsible?</a:t>
            </a:r>
          </a:p>
        </p:txBody>
      </p:sp>
      <p:pic>
        <p:nvPicPr>
          <p:cNvPr id="11266" name="Picture 2" descr="https://documents.lucidchart.com/documents/5a587c53-118d-4aa3-a89e-1036cd02e6c8/pages/0_0?a=513&amp;x=609&amp;y=692&amp;w=682&amp;h=630&amp;store=1&amp;accept=image%2F*&amp;auth=LCA%20d1a1003a7a7e63eae79c0cea137fe32db07a40c5-ts%3D1509233495">
            <a:extLst>
              <a:ext uri="{FF2B5EF4-FFF2-40B4-BE49-F238E27FC236}">
                <a16:creationId xmlns:a16="http://schemas.microsoft.com/office/drawing/2014/main" id="{9D2E1598-B6E7-4243-A98A-F8F8247B9A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21" t="8562" r="12891" b="12509"/>
          <a:stretch/>
        </p:blipFill>
        <p:spPr bwMode="auto">
          <a:xfrm>
            <a:off x="330976" y="2007708"/>
            <a:ext cx="2892793" cy="285067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34E9DE0-9B81-415C-B9F7-04406336D566}"/>
              </a:ext>
            </a:extLst>
          </p:cNvPr>
          <p:cNvSpPr>
            <a:spLocks noGrp="1"/>
          </p:cNvSpPr>
          <p:nvPr>
            <p:ph idx="1"/>
          </p:nvPr>
        </p:nvSpPr>
        <p:spPr>
          <a:xfrm>
            <a:off x="3852913" y="1451113"/>
            <a:ext cx="8008111" cy="4725849"/>
          </a:xfrm>
        </p:spPr>
        <p:txBody>
          <a:bodyPr>
            <a:normAutofit lnSpcReduction="10000"/>
          </a:bodyPr>
          <a:lstStyle/>
          <a:p>
            <a:r>
              <a:rPr lang="en-US" sz="2400" dirty="0"/>
              <a:t>Bank/Credit Card</a:t>
            </a:r>
          </a:p>
          <a:p>
            <a:pPr lvl="1"/>
            <a:r>
              <a:rPr lang="en-US" dirty="0"/>
              <a:t>Take responsibility for fraudulent charges/hacks</a:t>
            </a:r>
          </a:p>
          <a:p>
            <a:pPr lvl="1"/>
            <a:r>
              <a:rPr lang="en-US" dirty="0"/>
              <a:t>Transactions can be reversed</a:t>
            </a:r>
          </a:p>
          <a:p>
            <a:pPr lvl="1"/>
            <a:r>
              <a:rPr lang="en-US" dirty="0"/>
              <a:t>You can be refunded</a:t>
            </a:r>
          </a:p>
          <a:p>
            <a:r>
              <a:rPr lang="en-US" sz="2400" dirty="0"/>
              <a:t>Crypto Currencies</a:t>
            </a:r>
          </a:p>
          <a:p>
            <a:pPr lvl="1"/>
            <a:r>
              <a:rPr lang="en-US" dirty="0"/>
              <a:t>YOU are responsible</a:t>
            </a:r>
          </a:p>
          <a:p>
            <a:pPr lvl="1"/>
            <a:r>
              <a:rPr lang="en-US" dirty="0"/>
              <a:t>Transactions cannot be reversed</a:t>
            </a:r>
          </a:p>
          <a:p>
            <a:pPr lvl="1"/>
            <a:r>
              <a:rPr lang="en-US" dirty="0"/>
              <a:t>No refund</a:t>
            </a:r>
          </a:p>
          <a:p>
            <a:pPr lvl="1"/>
            <a:r>
              <a:rPr lang="en-US" dirty="0"/>
              <a:t>Exchanges may help</a:t>
            </a:r>
          </a:p>
          <a:p>
            <a:pPr lvl="1"/>
            <a:r>
              <a:rPr lang="en-US" dirty="0"/>
              <a:t>Owners of the network may help</a:t>
            </a:r>
          </a:p>
          <a:p>
            <a:pPr lvl="1"/>
            <a:r>
              <a:rPr lang="en-US" dirty="0"/>
              <a:t>DAO – White Hacker Group retrieved the money and people could claim their stolen funds</a:t>
            </a:r>
          </a:p>
        </p:txBody>
      </p:sp>
      <p:sp>
        <p:nvSpPr>
          <p:cNvPr id="4" name="Footer Placeholder 3">
            <a:extLst>
              <a:ext uri="{FF2B5EF4-FFF2-40B4-BE49-F238E27FC236}">
                <a16:creationId xmlns:a16="http://schemas.microsoft.com/office/drawing/2014/main" id="{C9123A2B-3977-4CBD-926C-5E1772D56795}"/>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solidFill>
                  <a:schemeClr val="tx1">
                    <a:alpha val="80000"/>
                  </a:schemeClr>
                </a:solidFill>
              </a:rPr>
              <a:t>www.governmentblockchain.org </a:t>
            </a:r>
          </a:p>
        </p:txBody>
      </p:sp>
      <p:sp>
        <p:nvSpPr>
          <p:cNvPr id="5" name="Slide Number Placeholder 4">
            <a:extLst>
              <a:ext uri="{FF2B5EF4-FFF2-40B4-BE49-F238E27FC236}">
                <a16:creationId xmlns:a16="http://schemas.microsoft.com/office/drawing/2014/main" id="{F16A5DFE-AE40-445D-B2E5-341BB0546AB7}"/>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D22F896-40B5-4ADD-8801-0D06FADFA095}" type="slidenum">
              <a:rPr lang="en-US">
                <a:solidFill>
                  <a:schemeClr val="tx1">
                    <a:alpha val="80000"/>
                  </a:schemeClr>
                </a:solidFill>
              </a:rPr>
              <a:pPr>
                <a:spcAft>
                  <a:spcPts val="600"/>
                </a:spcAft>
              </a:pPr>
              <a:t>46</a:t>
            </a:fld>
            <a:endParaRPr lang="en-US">
              <a:solidFill>
                <a:schemeClr val="tx1">
                  <a:alpha val="80000"/>
                </a:schemeClr>
              </a:solidFill>
            </a:endParaRPr>
          </a:p>
        </p:txBody>
      </p:sp>
    </p:spTree>
    <p:extLst>
      <p:ext uri="{BB962C8B-B14F-4D97-AF65-F5344CB8AC3E}">
        <p14:creationId xmlns:p14="http://schemas.microsoft.com/office/powerpoint/2010/main" val="115821456"/>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77FF-48E6-4B40-B557-54C9D4AED8BE}"/>
              </a:ext>
            </a:extLst>
          </p:cNvPr>
          <p:cNvSpPr>
            <a:spLocks noGrp="1"/>
          </p:cNvSpPr>
          <p:nvPr>
            <p:ph type="title"/>
          </p:nvPr>
        </p:nvSpPr>
        <p:spPr/>
        <p:txBody>
          <a:bodyPr/>
          <a:lstStyle/>
          <a:p>
            <a:r>
              <a:rPr lang="en-US" dirty="0"/>
              <a:t>Code Vulnerability - Reentrancy</a:t>
            </a:r>
          </a:p>
        </p:txBody>
      </p:sp>
      <p:sp>
        <p:nvSpPr>
          <p:cNvPr id="4" name="Content Placeholder 3">
            <a:extLst>
              <a:ext uri="{FF2B5EF4-FFF2-40B4-BE49-F238E27FC236}">
                <a16:creationId xmlns:a16="http://schemas.microsoft.com/office/drawing/2014/main" id="{A10E5180-BAC2-42B6-966D-52F85B20436C}"/>
              </a:ext>
            </a:extLst>
          </p:cNvPr>
          <p:cNvSpPr>
            <a:spLocks noGrp="1"/>
          </p:cNvSpPr>
          <p:nvPr>
            <p:ph sz="half" idx="1"/>
          </p:nvPr>
        </p:nvSpPr>
        <p:spPr>
          <a:xfrm>
            <a:off x="1361661" y="1825625"/>
            <a:ext cx="4658138" cy="4351338"/>
          </a:xfrm>
        </p:spPr>
        <p:txBody>
          <a:bodyPr>
            <a:normAutofit fontScale="77500" lnSpcReduction="20000"/>
          </a:bodyPr>
          <a:lstStyle/>
          <a:p>
            <a:pPr marL="0" indent="0">
              <a:buNone/>
            </a:pPr>
            <a:r>
              <a:rPr lang="en-US" dirty="0"/>
              <a:t>// INSECURE</a:t>
            </a:r>
          </a:p>
          <a:p>
            <a:pPr marL="0" indent="0">
              <a:buNone/>
            </a:pPr>
            <a:r>
              <a:rPr lang="en-US" dirty="0"/>
              <a:t>mapping (address =&gt; uint) private userBalances;</a:t>
            </a:r>
          </a:p>
          <a:p>
            <a:pPr marL="0" indent="0">
              <a:buNone/>
            </a:pPr>
            <a:r>
              <a:rPr lang="en-US" dirty="0"/>
              <a:t>function withdrawBalance() public {</a:t>
            </a:r>
          </a:p>
          <a:p>
            <a:pPr marL="0" indent="0">
              <a:buNone/>
            </a:pPr>
            <a:r>
              <a:rPr lang="en-US" dirty="0"/>
              <a:t>    uint amountToWithdraw = userBalances[msg.sender];</a:t>
            </a:r>
          </a:p>
          <a:p>
            <a:pPr marL="0" indent="0">
              <a:buNone/>
            </a:pPr>
            <a:r>
              <a:rPr lang="en-US" dirty="0"/>
              <a:t>    if (!(msg.sender.call.value(amountToWithdraw)())) { throw; } </a:t>
            </a:r>
            <a:r>
              <a:rPr lang="en-US" b="1" dirty="0">
                <a:solidFill>
                  <a:srgbClr val="FFC000"/>
                </a:solidFill>
              </a:rPr>
              <a:t>// At this point, the caller's code is executed, and can call withdrawBalance again</a:t>
            </a:r>
          </a:p>
          <a:p>
            <a:pPr marL="0" indent="0">
              <a:buNone/>
            </a:pPr>
            <a:r>
              <a:rPr lang="en-US" dirty="0"/>
              <a:t>    userBalances[msg.sender] = 0;</a:t>
            </a:r>
          </a:p>
          <a:p>
            <a:pPr marL="0" indent="0">
              <a:buNone/>
            </a:pPr>
            <a:r>
              <a:rPr lang="en-US" dirty="0"/>
              <a:t>}</a:t>
            </a:r>
          </a:p>
        </p:txBody>
      </p:sp>
      <p:sp>
        <p:nvSpPr>
          <p:cNvPr id="5" name="Content Placeholder 4">
            <a:extLst>
              <a:ext uri="{FF2B5EF4-FFF2-40B4-BE49-F238E27FC236}">
                <a16:creationId xmlns:a16="http://schemas.microsoft.com/office/drawing/2014/main" id="{ABD79484-0588-4A50-9A89-1FA299F17DA0}"/>
              </a:ext>
            </a:extLst>
          </p:cNvPr>
          <p:cNvSpPr>
            <a:spLocks noGrp="1"/>
          </p:cNvSpPr>
          <p:nvPr>
            <p:ph sz="half" idx="2"/>
          </p:nvPr>
        </p:nvSpPr>
        <p:spPr/>
        <p:txBody>
          <a:bodyPr>
            <a:normAutofit fontScale="77500" lnSpcReduction="20000"/>
          </a:bodyPr>
          <a:lstStyle/>
          <a:p>
            <a:pPr marL="0" indent="0">
              <a:buNone/>
            </a:pPr>
            <a:r>
              <a:rPr lang="en-US" dirty="0"/>
              <a:t>//SECURE</a:t>
            </a:r>
          </a:p>
          <a:p>
            <a:pPr marL="0" indent="0">
              <a:buNone/>
            </a:pPr>
            <a:r>
              <a:rPr lang="en-US" dirty="0"/>
              <a:t>function withdrawBalance() public {</a:t>
            </a:r>
          </a:p>
          <a:p>
            <a:pPr marL="0" indent="0">
              <a:buNone/>
            </a:pPr>
            <a:r>
              <a:rPr lang="en-US" dirty="0"/>
              <a:t>    uint amountToWithdraw = userBalances[msg.sender];</a:t>
            </a:r>
          </a:p>
          <a:p>
            <a:pPr marL="0" indent="0">
              <a:buNone/>
            </a:pPr>
            <a:r>
              <a:rPr lang="en-US" dirty="0"/>
              <a:t>    userBalances[msg.sender] = 0;</a:t>
            </a:r>
          </a:p>
          <a:p>
            <a:pPr marL="0" indent="0">
              <a:buNone/>
            </a:pPr>
            <a:r>
              <a:rPr lang="en-US" dirty="0"/>
              <a:t>    if (!(msg.sender.call.value(amountToWithdraw)())) { throw; } </a:t>
            </a:r>
            <a:r>
              <a:rPr lang="en-US" b="1" dirty="0">
                <a:solidFill>
                  <a:srgbClr val="FFC000"/>
                </a:solidFill>
              </a:rPr>
              <a:t>// The user's balance is already 0, so future invocations won't withdraw anything</a:t>
            </a:r>
          </a:p>
          <a:p>
            <a:pPr marL="0" indent="0">
              <a:buNone/>
            </a:pPr>
            <a:r>
              <a:rPr lang="en-US" dirty="0"/>
              <a:t>}</a:t>
            </a:r>
          </a:p>
        </p:txBody>
      </p:sp>
      <p:sp>
        <p:nvSpPr>
          <p:cNvPr id="3" name="Footer Placeholder 2">
            <a:extLst>
              <a:ext uri="{FF2B5EF4-FFF2-40B4-BE49-F238E27FC236}">
                <a16:creationId xmlns:a16="http://schemas.microsoft.com/office/drawing/2014/main" id="{01DA8177-E4E3-4B75-9B10-B86C3D2903BE}"/>
              </a:ext>
            </a:extLst>
          </p:cNvPr>
          <p:cNvSpPr>
            <a:spLocks noGrp="1"/>
          </p:cNvSpPr>
          <p:nvPr>
            <p:ph type="ftr" sz="quarter" idx="11"/>
          </p:nvPr>
        </p:nvSpPr>
        <p:spPr/>
        <p:txBody>
          <a:bodyPr/>
          <a:lstStyle/>
          <a:p>
            <a:r>
              <a:rPr lang="en-US"/>
              <a:t>www.governmentblockchain.org </a:t>
            </a:r>
            <a:endParaRPr lang="en-US" dirty="0"/>
          </a:p>
        </p:txBody>
      </p:sp>
      <p:sp>
        <p:nvSpPr>
          <p:cNvPr id="6" name="Slide Number Placeholder 5">
            <a:extLst>
              <a:ext uri="{FF2B5EF4-FFF2-40B4-BE49-F238E27FC236}">
                <a16:creationId xmlns:a16="http://schemas.microsoft.com/office/drawing/2014/main" id="{54E8AD5E-4904-449D-94C5-788F2A0B1A41}"/>
              </a:ext>
            </a:extLst>
          </p:cNvPr>
          <p:cNvSpPr>
            <a:spLocks noGrp="1"/>
          </p:cNvSpPr>
          <p:nvPr>
            <p:ph type="sldNum" sz="quarter" idx="12"/>
          </p:nvPr>
        </p:nvSpPr>
        <p:spPr/>
        <p:txBody>
          <a:bodyPr/>
          <a:lstStyle/>
          <a:p>
            <a:fld id="{6D22F896-40B5-4ADD-8801-0D06FADFA095}" type="slidenum">
              <a:rPr lang="en-US" smtClean="0"/>
              <a:t>47</a:t>
            </a:fld>
            <a:endParaRPr lang="en-US" dirty="0"/>
          </a:p>
        </p:txBody>
      </p:sp>
    </p:spTree>
    <p:extLst>
      <p:ext uri="{BB962C8B-B14F-4D97-AF65-F5344CB8AC3E}">
        <p14:creationId xmlns:p14="http://schemas.microsoft.com/office/powerpoint/2010/main" val="26606982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77FF-48E6-4B40-B557-54C9D4AED8BE}"/>
              </a:ext>
            </a:extLst>
          </p:cNvPr>
          <p:cNvSpPr>
            <a:spLocks noGrp="1"/>
          </p:cNvSpPr>
          <p:nvPr>
            <p:ph type="title"/>
          </p:nvPr>
        </p:nvSpPr>
        <p:spPr/>
        <p:txBody>
          <a:bodyPr/>
          <a:lstStyle/>
          <a:p>
            <a:r>
              <a:rPr lang="en-US" dirty="0"/>
              <a:t>Code Vulnerability - Reentrancy</a:t>
            </a:r>
          </a:p>
        </p:txBody>
      </p:sp>
      <p:sp>
        <p:nvSpPr>
          <p:cNvPr id="11" name="Text Placeholder 10">
            <a:extLst>
              <a:ext uri="{FF2B5EF4-FFF2-40B4-BE49-F238E27FC236}">
                <a16:creationId xmlns:a16="http://schemas.microsoft.com/office/drawing/2014/main" id="{E5E8F3AE-7BB2-4529-B784-07F8750AD19E}"/>
              </a:ext>
            </a:extLst>
          </p:cNvPr>
          <p:cNvSpPr>
            <a:spLocks noGrp="1"/>
          </p:cNvSpPr>
          <p:nvPr>
            <p:ph type="body" idx="1"/>
          </p:nvPr>
        </p:nvSpPr>
        <p:spPr/>
        <p:txBody>
          <a:bodyPr/>
          <a:lstStyle/>
          <a:p>
            <a:r>
              <a:rPr lang="en-US" dirty="0"/>
              <a:t>Insecure</a:t>
            </a:r>
          </a:p>
        </p:txBody>
      </p:sp>
      <p:sp>
        <p:nvSpPr>
          <p:cNvPr id="6" name="Content Placeholder 5">
            <a:extLst>
              <a:ext uri="{FF2B5EF4-FFF2-40B4-BE49-F238E27FC236}">
                <a16:creationId xmlns:a16="http://schemas.microsoft.com/office/drawing/2014/main" id="{C00F32CB-3424-48ED-9763-77446FC49A81}"/>
              </a:ext>
            </a:extLst>
          </p:cNvPr>
          <p:cNvSpPr>
            <a:spLocks noGrp="1"/>
          </p:cNvSpPr>
          <p:nvPr>
            <p:ph sz="half" idx="2"/>
          </p:nvPr>
        </p:nvSpPr>
        <p:spPr/>
        <p:txBody>
          <a:bodyPr/>
          <a:lstStyle/>
          <a:p>
            <a:r>
              <a:rPr lang="en-US" dirty="0"/>
              <a:t>Withdraw money</a:t>
            </a:r>
          </a:p>
          <a:p>
            <a:pPr lvl="1"/>
            <a:r>
              <a:rPr lang="en-US" dirty="0"/>
              <a:t>Can withdraw more money before the Balance is set to 0</a:t>
            </a:r>
          </a:p>
          <a:p>
            <a:r>
              <a:rPr lang="en-US" dirty="0"/>
              <a:t>Then set balance to 0</a:t>
            </a:r>
          </a:p>
        </p:txBody>
      </p:sp>
      <p:sp>
        <p:nvSpPr>
          <p:cNvPr id="12" name="Text Placeholder 11">
            <a:extLst>
              <a:ext uri="{FF2B5EF4-FFF2-40B4-BE49-F238E27FC236}">
                <a16:creationId xmlns:a16="http://schemas.microsoft.com/office/drawing/2014/main" id="{2E4A9C37-25AF-4DFC-BC4E-EEFF9EF36469}"/>
              </a:ext>
            </a:extLst>
          </p:cNvPr>
          <p:cNvSpPr>
            <a:spLocks noGrp="1"/>
          </p:cNvSpPr>
          <p:nvPr>
            <p:ph type="body" sz="quarter" idx="3"/>
          </p:nvPr>
        </p:nvSpPr>
        <p:spPr/>
        <p:txBody>
          <a:bodyPr/>
          <a:lstStyle/>
          <a:p>
            <a:r>
              <a:rPr lang="en-US" dirty="0"/>
              <a:t>Secure</a:t>
            </a:r>
          </a:p>
        </p:txBody>
      </p:sp>
      <p:sp>
        <p:nvSpPr>
          <p:cNvPr id="10" name="Content Placeholder 9">
            <a:extLst>
              <a:ext uri="{FF2B5EF4-FFF2-40B4-BE49-F238E27FC236}">
                <a16:creationId xmlns:a16="http://schemas.microsoft.com/office/drawing/2014/main" id="{27AFFBB1-C861-4960-93CC-3B34CD22CF92}"/>
              </a:ext>
            </a:extLst>
          </p:cNvPr>
          <p:cNvSpPr>
            <a:spLocks noGrp="1"/>
          </p:cNvSpPr>
          <p:nvPr>
            <p:ph sz="quarter" idx="4"/>
          </p:nvPr>
        </p:nvSpPr>
        <p:spPr/>
        <p:txBody>
          <a:bodyPr/>
          <a:lstStyle/>
          <a:p>
            <a:r>
              <a:rPr lang="en-US" dirty="0"/>
              <a:t>Set balance to 0</a:t>
            </a:r>
          </a:p>
          <a:p>
            <a:r>
              <a:rPr lang="en-US" dirty="0"/>
              <a:t>Withdraw Money</a:t>
            </a:r>
          </a:p>
          <a:p>
            <a:pPr lvl="1"/>
            <a:r>
              <a:rPr lang="en-US" dirty="0"/>
              <a:t>If you try to withdraw more money it is already set to 0</a:t>
            </a:r>
          </a:p>
        </p:txBody>
      </p:sp>
      <p:sp>
        <p:nvSpPr>
          <p:cNvPr id="13" name="Footer Placeholder 12">
            <a:extLst>
              <a:ext uri="{FF2B5EF4-FFF2-40B4-BE49-F238E27FC236}">
                <a16:creationId xmlns:a16="http://schemas.microsoft.com/office/drawing/2014/main" id="{81520136-DC4D-421B-9937-BAE0C7DE33B0}"/>
              </a:ext>
            </a:extLst>
          </p:cNvPr>
          <p:cNvSpPr>
            <a:spLocks noGrp="1"/>
          </p:cNvSpPr>
          <p:nvPr>
            <p:ph type="ftr" sz="quarter" idx="11"/>
          </p:nvPr>
        </p:nvSpPr>
        <p:spPr/>
        <p:txBody>
          <a:bodyPr/>
          <a:lstStyle/>
          <a:p>
            <a:r>
              <a:rPr lang="en-US"/>
              <a:t>www.governmentblockchain.org </a:t>
            </a:r>
            <a:endParaRPr lang="en-US" dirty="0"/>
          </a:p>
        </p:txBody>
      </p:sp>
      <p:sp>
        <p:nvSpPr>
          <p:cNvPr id="14" name="Slide Number Placeholder 13">
            <a:extLst>
              <a:ext uri="{FF2B5EF4-FFF2-40B4-BE49-F238E27FC236}">
                <a16:creationId xmlns:a16="http://schemas.microsoft.com/office/drawing/2014/main" id="{991ED663-72C4-4C7C-8EFB-73EDD519BDCD}"/>
              </a:ext>
            </a:extLst>
          </p:cNvPr>
          <p:cNvSpPr>
            <a:spLocks noGrp="1"/>
          </p:cNvSpPr>
          <p:nvPr>
            <p:ph type="sldNum" sz="quarter" idx="12"/>
          </p:nvPr>
        </p:nvSpPr>
        <p:spPr/>
        <p:txBody>
          <a:bodyPr/>
          <a:lstStyle/>
          <a:p>
            <a:fld id="{6D22F896-40B5-4ADD-8801-0D06FADFA095}" type="slidenum">
              <a:rPr lang="en-US" smtClean="0"/>
              <a:t>48</a:t>
            </a:fld>
            <a:endParaRPr lang="en-US" dirty="0"/>
          </a:p>
        </p:txBody>
      </p:sp>
    </p:spTree>
    <p:extLst>
      <p:ext uri="{BB962C8B-B14F-4D97-AF65-F5344CB8AC3E}">
        <p14:creationId xmlns:p14="http://schemas.microsoft.com/office/powerpoint/2010/main" val="5735001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670E7-236B-428B-ACA6-DE0F5A173DE6}"/>
              </a:ext>
            </a:extLst>
          </p:cNvPr>
          <p:cNvSpPr>
            <a:spLocks noGrp="1"/>
          </p:cNvSpPr>
          <p:nvPr>
            <p:ph type="title"/>
          </p:nvPr>
        </p:nvSpPr>
        <p:spPr/>
        <p:txBody>
          <a:bodyPr/>
          <a:lstStyle/>
          <a:p>
            <a:r>
              <a:rPr lang="en-US" dirty="0"/>
              <a:t>Smart Contract Auditing</a:t>
            </a:r>
          </a:p>
        </p:txBody>
      </p:sp>
      <p:sp>
        <p:nvSpPr>
          <p:cNvPr id="3" name="Content Placeholder 2">
            <a:extLst>
              <a:ext uri="{FF2B5EF4-FFF2-40B4-BE49-F238E27FC236}">
                <a16:creationId xmlns:a16="http://schemas.microsoft.com/office/drawing/2014/main" id="{2F29242E-D045-4F8E-B888-C8FBA02229DB}"/>
              </a:ext>
            </a:extLst>
          </p:cNvPr>
          <p:cNvSpPr>
            <a:spLocks noGrp="1"/>
          </p:cNvSpPr>
          <p:nvPr>
            <p:ph idx="1"/>
          </p:nvPr>
        </p:nvSpPr>
        <p:spPr/>
        <p:txBody>
          <a:bodyPr/>
          <a:lstStyle/>
          <a:p>
            <a:r>
              <a:rPr lang="en-US" dirty="0"/>
              <a:t>Identify common flaws in the code</a:t>
            </a:r>
          </a:p>
          <a:p>
            <a:r>
              <a:rPr lang="en-US" dirty="0"/>
              <a:t>Manual process</a:t>
            </a:r>
          </a:p>
          <a:p>
            <a:r>
              <a:rPr lang="en-US" dirty="0"/>
              <a:t>Analyze control flow</a:t>
            </a:r>
          </a:p>
          <a:p>
            <a:r>
              <a:rPr lang="en-US" dirty="0"/>
              <a:t>Identify logic flaws</a:t>
            </a:r>
          </a:p>
          <a:p>
            <a:r>
              <a:rPr lang="en-US" dirty="0"/>
              <a:t>Code Flaws</a:t>
            </a:r>
          </a:p>
          <a:p>
            <a:r>
              <a:rPr lang="en-US" dirty="0"/>
              <a:t>Etc. </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0A786624-B0FC-4B5B-BECD-962131CE3CF6}"/>
              </a:ext>
            </a:extLst>
          </p:cNvPr>
          <p:cNvSpPr>
            <a:spLocks noGrp="1"/>
          </p:cNvSpPr>
          <p:nvPr>
            <p:ph type="ftr" sz="quarter" idx="11"/>
          </p:nvPr>
        </p:nvSpPr>
        <p:spPr/>
        <p:txBody>
          <a:bodyPr/>
          <a:lstStyle/>
          <a:p>
            <a:r>
              <a:rPr lang="en-US"/>
              <a:t>www.governmentblockchain.org </a:t>
            </a:r>
            <a:endParaRPr lang="en-US" dirty="0"/>
          </a:p>
        </p:txBody>
      </p:sp>
      <p:sp>
        <p:nvSpPr>
          <p:cNvPr id="5" name="Slide Number Placeholder 4">
            <a:extLst>
              <a:ext uri="{FF2B5EF4-FFF2-40B4-BE49-F238E27FC236}">
                <a16:creationId xmlns:a16="http://schemas.microsoft.com/office/drawing/2014/main" id="{441AFF2B-6D4D-42D2-AF44-DBA7CB63B9F0}"/>
              </a:ext>
            </a:extLst>
          </p:cNvPr>
          <p:cNvSpPr>
            <a:spLocks noGrp="1"/>
          </p:cNvSpPr>
          <p:nvPr>
            <p:ph type="sldNum" sz="quarter" idx="12"/>
          </p:nvPr>
        </p:nvSpPr>
        <p:spPr/>
        <p:txBody>
          <a:bodyPr/>
          <a:lstStyle/>
          <a:p>
            <a:fld id="{6D22F896-40B5-4ADD-8801-0D06FADFA095}" type="slidenum">
              <a:rPr lang="en-US" smtClean="0"/>
              <a:t>49</a:t>
            </a:fld>
            <a:endParaRPr lang="en-US" dirty="0"/>
          </a:p>
        </p:txBody>
      </p:sp>
      <p:pic>
        <p:nvPicPr>
          <p:cNvPr id="8194" name="Picture 2" descr="https://documents.lucidchart.com/documents/5a587c53-118d-4aa3-a89e-1036cd02e6c8/pages/0_0?a=505&amp;x=504&amp;y=825&amp;w=352&amp;h=330&amp;store=1&amp;accept=image%2F*&amp;auth=LCA%20b137f6633ba7c679ef808e5c243b0bd65295b17b-ts%3D1509233495">
            <a:extLst>
              <a:ext uri="{FF2B5EF4-FFF2-40B4-BE49-F238E27FC236}">
                <a16:creationId xmlns:a16="http://schemas.microsoft.com/office/drawing/2014/main" id="{A3F74E29-E88E-4ED1-97CF-19CDC351A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7689" y="2213210"/>
            <a:ext cx="3688776" cy="346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553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large body of water&#10;&#10;Description automatically generated">
            <a:extLst>
              <a:ext uri="{FF2B5EF4-FFF2-40B4-BE49-F238E27FC236}">
                <a16:creationId xmlns:a16="http://schemas.microsoft.com/office/drawing/2014/main" id="{2229D13B-FCA1-4313-B298-E5799E512B65}"/>
              </a:ext>
            </a:extLst>
          </p:cNvPr>
          <p:cNvPicPr>
            <a:picLocks noChangeAspect="1"/>
          </p:cNvPicPr>
          <p:nvPr/>
        </p:nvPicPr>
        <p:blipFill rotWithShape="1">
          <a:blip r:embed="rId2"/>
          <a:srcRect l="1011" r="5210" b="-1"/>
          <a:stretch/>
        </p:blipFill>
        <p:spPr>
          <a:xfrm>
            <a:off x="0"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40EABC0F-0D45-4F2E-86A2-13374F3A5969}"/>
              </a:ext>
            </a:extLst>
          </p:cNvPr>
          <p:cNvSpPr>
            <a:spLocks noGrp="1"/>
          </p:cNvSpPr>
          <p:nvPr>
            <p:ph type="title"/>
          </p:nvPr>
        </p:nvSpPr>
        <p:spPr>
          <a:xfrm>
            <a:off x="709448" y="1913950"/>
            <a:ext cx="4204137" cy="1342754"/>
          </a:xfrm>
        </p:spPr>
        <p:txBody>
          <a:bodyPr>
            <a:normAutofit/>
          </a:bodyPr>
          <a:lstStyle/>
          <a:p>
            <a:pPr algn="ctr"/>
            <a:r>
              <a:rPr lang="en-US" sz="4900" b="1" dirty="0">
                <a:solidFill>
                  <a:schemeClr val="accent2">
                    <a:lumMod val="75000"/>
                  </a:schemeClr>
                </a:solidFill>
              </a:rPr>
              <a:t>Scenario #1</a:t>
            </a:r>
            <a:br>
              <a:rPr lang="en-US" sz="2500" b="1" dirty="0"/>
            </a:br>
            <a:endParaRPr lang="en-US" sz="2500" dirty="0"/>
          </a:p>
        </p:txBody>
      </p:sp>
      <p:sp>
        <p:nvSpPr>
          <p:cNvPr id="5" name="Slide Number Placeholder 4">
            <a:extLst>
              <a:ext uri="{FF2B5EF4-FFF2-40B4-BE49-F238E27FC236}">
                <a16:creationId xmlns:a16="http://schemas.microsoft.com/office/drawing/2014/main" id="{9974DFE8-2695-4288-8748-9839E81C6AB3}"/>
              </a:ext>
            </a:extLst>
          </p:cNvPr>
          <p:cNvSpPr>
            <a:spLocks noGrp="1"/>
          </p:cNvSpPr>
          <p:nvPr>
            <p:ph type="sldNum" sz="quarter" idx="12"/>
          </p:nvPr>
        </p:nvSpPr>
        <p:spPr>
          <a:xfrm>
            <a:off x="2568203" y="1232300"/>
            <a:ext cx="365760" cy="365125"/>
          </a:xfrm>
          <a:prstGeom prst="ellipse">
            <a:avLst/>
          </a:prstGeom>
          <a:solidFill>
            <a:schemeClr val="bg1">
              <a:alpha val="70000"/>
            </a:schemeClr>
          </a:solidFill>
          <a:ln>
            <a:solidFill>
              <a:schemeClr val="tx1">
                <a:lumMod val="75000"/>
                <a:lumOff val="25000"/>
              </a:schemeClr>
            </a:solidFill>
          </a:ln>
        </p:spPr>
        <p:txBody>
          <a:bodyPr>
            <a:normAutofit/>
          </a:bodyPr>
          <a:lstStyle/>
          <a:p>
            <a:pPr algn="ctr">
              <a:lnSpc>
                <a:spcPct val="90000"/>
              </a:lnSpc>
              <a:spcAft>
                <a:spcPts val="600"/>
              </a:spcAft>
            </a:pPr>
            <a:fld id="{6D22F896-40B5-4ADD-8801-0D06FADFA095}" type="slidenum">
              <a:rPr lang="en-US">
                <a:solidFill>
                  <a:schemeClr val="tx1"/>
                </a:solidFill>
              </a:rPr>
              <a:pPr algn="ctr">
                <a:lnSpc>
                  <a:spcPct val="90000"/>
                </a:lnSpc>
                <a:spcAft>
                  <a:spcPts val="600"/>
                </a:spcAft>
              </a:pPr>
              <a:t>5</a:t>
            </a:fld>
            <a:endParaRPr lang="en-US">
              <a:solidFill>
                <a:schemeClr val="tx1"/>
              </a:solidFill>
            </a:endParaRP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DFB1AC4-1246-4309-AB21-BE15A9636255}"/>
              </a:ext>
            </a:extLst>
          </p:cNvPr>
          <p:cNvSpPr>
            <a:spLocks noGrp="1"/>
          </p:cNvSpPr>
          <p:nvPr>
            <p:ph idx="1"/>
          </p:nvPr>
        </p:nvSpPr>
        <p:spPr>
          <a:xfrm>
            <a:off x="525516" y="3417573"/>
            <a:ext cx="4593021" cy="2619839"/>
          </a:xfrm>
        </p:spPr>
        <p:txBody>
          <a:bodyPr anchor="ctr">
            <a:normAutofit/>
          </a:bodyPr>
          <a:lstStyle/>
          <a:p>
            <a:pPr marL="0" indent="0">
              <a:buNone/>
            </a:pPr>
            <a:r>
              <a:rPr lang="en-US" sz="1500" b="1" i="1" dirty="0"/>
              <a:t>     Knocking out basic services</a:t>
            </a:r>
          </a:p>
          <a:p>
            <a:r>
              <a:rPr lang="en-US" sz="1500" dirty="0"/>
              <a:t>Cyberattacks that cause major disruption to public services have happened many times in the real world.</a:t>
            </a:r>
          </a:p>
          <a:p>
            <a:r>
              <a:rPr lang="en-US" sz="1500" b="1" dirty="0"/>
              <a:t>Utilities are one vital resource</a:t>
            </a:r>
            <a:r>
              <a:rPr lang="en-US" sz="1500" dirty="0"/>
              <a:t>. But it's not just power, </a:t>
            </a:r>
            <a:r>
              <a:rPr lang="en-US" sz="1500" b="1" dirty="0"/>
              <a:t>water is another type of utility</a:t>
            </a:r>
            <a:r>
              <a:rPr lang="en-US" sz="1500" dirty="0"/>
              <a:t>. If the quality of drinking water is called into question, and then manufacturers who rely on using untainted water for making drugs or food have a potential crisis</a:t>
            </a:r>
          </a:p>
          <a:p>
            <a:endParaRPr lang="en-US" sz="1500" dirty="0"/>
          </a:p>
        </p:txBody>
      </p:sp>
      <p:sp>
        <p:nvSpPr>
          <p:cNvPr id="4" name="Footer Placeholder 3">
            <a:extLst>
              <a:ext uri="{FF2B5EF4-FFF2-40B4-BE49-F238E27FC236}">
                <a16:creationId xmlns:a16="http://schemas.microsoft.com/office/drawing/2014/main" id="{C81EDFEB-B29A-45FF-B390-3DD050D4F67E}"/>
              </a:ext>
            </a:extLst>
          </p:cNvPr>
          <p:cNvSpPr>
            <a:spLocks noGrp="1"/>
          </p:cNvSpPr>
          <p:nvPr>
            <p:ph type="ftr" sz="quarter" idx="11"/>
          </p:nvPr>
        </p:nvSpPr>
        <p:spPr>
          <a:xfrm>
            <a:off x="1216573" y="6144611"/>
            <a:ext cx="3069020" cy="361977"/>
          </a:xfrm>
        </p:spPr>
        <p:txBody>
          <a:bodyPr>
            <a:normAutofit/>
          </a:bodyPr>
          <a:lstStyle/>
          <a:p>
            <a:pPr>
              <a:spcAft>
                <a:spcPts val="600"/>
              </a:spcAft>
            </a:pPr>
            <a:r>
              <a:rPr lang="en-US" sz="1000">
                <a:solidFill>
                  <a:schemeClr val="tx1"/>
                </a:solidFill>
              </a:rPr>
              <a:t>www.GBAglobal.org</a:t>
            </a:r>
          </a:p>
        </p:txBody>
      </p:sp>
    </p:spTree>
    <p:extLst>
      <p:ext uri="{BB962C8B-B14F-4D97-AF65-F5344CB8AC3E}">
        <p14:creationId xmlns:p14="http://schemas.microsoft.com/office/powerpoint/2010/main" val="31849965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79EE9-12B7-4201-9DA3-54A11F5302AA}"/>
              </a:ext>
            </a:extLst>
          </p:cNvPr>
          <p:cNvSpPr>
            <a:spLocks noGrp="1"/>
          </p:cNvSpPr>
          <p:nvPr>
            <p:ph type="title"/>
          </p:nvPr>
        </p:nvSpPr>
        <p:spPr/>
        <p:txBody>
          <a:bodyPr>
            <a:normAutofit/>
          </a:bodyPr>
          <a:lstStyle/>
          <a:p>
            <a:r>
              <a:rPr lang="en-US" dirty="0"/>
              <a:t>Recent Hacks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3656621318"/>
              </p:ext>
            </p:extLst>
          </p:nvPr>
        </p:nvGraphicFramePr>
        <p:xfrm>
          <a:off x="1036981" y="165666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6F89C3C4-661C-4A31-8C47-F3F5122EC24A}"/>
              </a:ext>
            </a:extLst>
          </p:cNvPr>
          <p:cNvSpPr>
            <a:spLocks noGrp="1"/>
          </p:cNvSpPr>
          <p:nvPr>
            <p:ph type="ftr" sz="quarter" idx="11"/>
          </p:nvPr>
        </p:nvSpPr>
        <p:spPr/>
        <p:txBody>
          <a:bodyPr/>
          <a:lstStyle/>
          <a:p>
            <a:r>
              <a:rPr lang="en-US" dirty="0"/>
              <a:t>www.GBAglobal.org</a:t>
            </a:r>
          </a:p>
        </p:txBody>
      </p:sp>
      <p:sp>
        <p:nvSpPr>
          <p:cNvPr id="4" name="Slide Number Placeholder 3">
            <a:extLst>
              <a:ext uri="{FF2B5EF4-FFF2-40B4-BE49-F238E27FC236}">
                <a16:creationId xmlns:a16="http://schemas.microsoft.com/office/drawing/2014/main" id="{7CAAC6B4-C53F-44CB-A17B-E787F3F56C57}"/>
              </a:ext>
            </a:extLst>
          </p:cNvPr>
          <p:cNvSpPr>
            <a:spLocks noGrp="1"/>
          </p:cNvSpPr>
          <p:nvPr>
            <p:ph type="sldNum" sz="quarter" idx="12"/>
          </p:nvPr>
        </p:nvSpPr>
        <p:spPr/>
        <p:txBody>
          <a:bodyPr/>
          <a:lstStyle/>
          <a:p>
            <a:fld id="{6D22F896-40B5-4ADD-8801-0D06FADFA095}" type="slidenum">
              <a:rPr lang="en-US" smtClean="0"/>
              <a:t>50</a:t>
            </a:fld>
            <a:endParaRPr lang="en-US" dirty="0"/>
          </a:p>
        </p:txBody>
      </p:sp>
    </p:spTree>
    <p:extLst>
      <p:ext uri="{BB962C8B-B14F-4D97-AF65-F5344CB8AC3E}">
        <p14:creationId xmlns:p14="http://schemas.microsoft.com/office/powerpoint/2010/main" val="3004653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D639A-8926-460F-B1C1-45736BBA32F4}"/>
              </a:ext>
            </a:extLst>
          </p:cNvPr>
          <p:cNvSpPr>
            <a:spLocks noGrp="1"/>
          </p:cNvSpPr>
          <p:nvPr>
            <p:ph type="title"/>
          </p:nvPr>
        </p:nvSpPr>
        <p:spPr/>
        <p:txBody>
          <a:bodyPr/>
          <a:lstStyle/>
          <a:p>
            <a:r>
              <a:rPr lang="en-US" dirty="0"/>
              <a:t>Drawbacks</a:t>
            </a:r>
          </a:p>
        </p:txBody>
      </p:sp>
      <p:sp>
        <p:nvSpPr>
          <p:cNvPr id="3" name="Content Placeholder 2">
            <a:extLst>
              <a:ext uri="{FF2B5EF4-FFF2-40B4-BE49-F238E27FC236}">
                <a16:creationId xmlns:a16="http://schemas.microsoft.com/office/drawing/2014/main" id="{C0245D27-C8AA-4EC8-801A-1CA0FBAD162D}"/>
              </a:ext>
            </a:extLst>
          </p:cNvPr>
          <p:cNvSpPr>
            <a:spLocks noGrp="1"/>
          </p:cNvSpPr>
          <p:nvPr>
            <p:ph idx="1"/>
          </p:nvPr>
        </p:nvSpPr>
        <p:spPr>
          <a:xfrm>
            <a:off x="838200" y="1259097"/>
            <a:ext cx="5228771" cy="4351338"/>
          </a:xfrm>
        </p:spPr>
        <p:txBody>
          <a:bodyPr>
            <a:normAutofit/>
          </a:bodyPr>
          <a:lstStyle/>
          <a:p>
            <a:r>
              <a:rPr lang="en-US" dirty="0"/>
              <a:t>Distributed</a:t>
            </a:r>
          </a:p>
          <a:p>
            <a:pPr lvl="1"/>
            <a:r>
              <a:rPr lang="en-US" dirty="0"/>
              <a:t>Hard to change the code</a:t>
            </a:r>
          </a:p>
          <a:p>
            <a:pPr lvl="1"/>
            <a:r>
              <a:rPr lang="en-US" dirty="0"/>
              <a:t>Causes forks in the code/blockchain</a:t>
            </a:r>
          </a:p>
          <a:p>
            <a:r>
              <a:rPr lang="en-US" dirty="0"/>
              <a:t>Forks</a:t>
            </a:r>
          </a:p>
          <a:p>
            <a:pPr lvl="1"/>
            <a:r>
              <a:rPr lang="en-US" dirty="0"/>
              <a:t>Hard-Fork – Permanent divergence</a:t>
            </a:r>
          </a:p>
          <a:p>
            <a:pPr lvl="2"/>
            <a:r>
              <a:rPr lang="en-US" dirty="0"/>
              <a:t>Bitcoin Cash, Bitcoin Gold</a:t>
            </a:r>
          </a:p>
          <a:p>
            <a:pPr lvl="1"/>
            <a:r>
              <a:rPr lang="en-US" dirty="0"/>
              <a:t>Soft-Fork – Forward Compatible</a:t>
            </a:r>
          </a:p>
          <a:p>
            <a:r>
              <a:rPr lang="en-US" dirty="0"/>
              <a:t>Speed</a:t>
            </a:r>
          </a:p>
          <a:p>
            <a:pPr lvl="1"/>
            <a:r>
              <a:rPr lang="en-US" dirty="0"/>
              <a:t>Can be slow</a:t>
            </a:r>
          </a:p>
          <a:p>
            <a:pPr lvl="1"/>
            <a:endParaRPr lang="en-US" dirty="0"/>
          </a:p>
          <a:p>
            <a:endParaRPr lang="en-US" dirty="0"/>
          </a:p>
        </p:txBody>
      </p:sp>
      <p:sp>
        <p:nvSpPr>
          <p:cNvPr id="12" name="Footer Placeholder 11">
            <a:extLst>
              <a:ext uri="{FF2B5EF4-FFF2-40B4-BE49-F238E27FC236}">
                <a16:creationId xmlns:a16="http://schemas.microsoft.com/office/drawing/2014/main" id="{92A57515-698D-4D32-8D09-C8E314D2EEE7}"/>
              </a:ext>
            </a:extLst>
          </p:cNvPr>
          <p:cNvSpPr>
            <a:spLocks noGrp="1"/>
          </p:cNvSpPr>
          <p:nvPr>
            <p:ph type="ftr" sz="quarter" idx="11"/>
          </p:nvPr>
        </p:nvSpPr>
        <p:spPr/>
        <p:txBody>
          <a:bodyPr/>
          <a:lstStyle/>
          <a:p>
            <a:r>
              <a:rPr lang="en-US"/>
              <a:t>www.governmentblockchain.org </a:t>
            </a:r>
            <a:endParaRPr lang="en-US" dirty="0"/>
          </a:p>
        </p:txBody>
      </p:sp>
      <p:sp>
        <p:nvSpPr>
          <p:cNvPr id="13" name="Slide Number Placeholder 12">
            <a:extLst>
              <a:ext uri="{FF2B5EF4-FFF2-40B4-BE49-F238E27FC236}">
                <a16:creationId xmlns:a16="http://schemas.microsoft.com/office/drawing/2014/main" id="{E9A83673-FFA6-4B57-AA4B-E103A2DE6D30}"/>
              </a:ext>
            </a:extLst>
          </p:cNvPr>
          <p:cNvSpPr>
            <a:spLocks noGrp="1"/>
          </p:cNvSpPr>
          <p:nvPr>
            <p:ph type="sldNum" sz="quarter" idx="12"/>
          </p:nvPr>
        </p:nvSpPr>
        <p:spPr/>
        <p:txBody>
          <a:bodyPr/>
          <a:lstStyle/>
          <a:p>
            <a:fld id="{6D22F896-40B5-4ADD-8801-0D06FADFA095}" type="slidenum">
              <a:rPr lang="en-US" smtClean="0"/>
              <a:t>51</a:t>
            </a:fld>
            <a:endParaRPr lang="en-US" dirty="0"/>
          </a:p>
        </p:txBody>
      </p:sp>
      <p:graphicFrame>
        <p:nvGraphicFramePr>
          <p:cNvPr id="11" name="Chart 10">
            <a:extLst>
              <a:ext uri="{FF2B5EF4-FFF2-40B4-BE49-F238E27FC236}">
                <a16:creationId xmlns:a16="http://schemas.microsoft.com/office/drawing/2014/main" id="{17A45AA3-62ED-4CA9-854A-5C39873E1435}"/>
              </a:ext>
            </a:extLst>
          </p:cNvPr>
          <p:cNvGraphicFramePr/>
          <p:nvPr>
            <p:extLst>
              <p:ext uri="{D42A27DB-BD31-4B8C-83A1-F6EECF244321}">
                <p14:modId xmlns:p14="http://schemas.microsoft.com/office/powerpoint/2010/main" val="3098987148"/>
              </p:ext>
            </p:extLst>
          </p:nvPr>
        </p:nvGraphicFramePr>
        <p:xfrm>
          <a:off x="6313714" y="1378386"/>
          <a:ext cx="5130800" cy="388861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7602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5AB53-B5B6-4E1D-B3F3-88B1299F1E77}"/>
              </a:ext>
            </a:extLst>
          </p:cNvPr>
          <p:cNvSpPr>
            <a:spLocks noGrp="1"/>
          </p:cNvSpPr>
          <p:nvPr>
            <p:ph type="title"/>
          </p:nvPr>
        </p:nvSpPr>
        <p:spPr>
          <a:xfrm>
            <a:off x="1514292" y="513612"/>
            <a:ext cx="9894133" cy="1031216"/>
          </a:xfrm>
        </p:spPr>
        <p:txBody>
          <a:bodyPr anchor="b">
            <a:normAutofit/>
          </a:bodyPr>
          <a:lstStyle/>
          <a:p>
            <a:r>
              <a:rPr lang="en-US" dirty="0"/>
              <a:t>Public vs Private Blockchain</a:t>
            </a:r>
          </a:p>
        </p:txBody>
      </p:sp>
      <p:pic>
        <p:nvPicPr>
          <p:cNvPr id="2050" name="Picture 2" descr="Image result for public vs private">
            <a:extLst>
              <a:ext uri="{FF2B5EF4-FFF2-40B4-BE49-F238E27FC236}">
                <a16:creationId xmlns:a16="http://schemas.microsoft.com/office/drawing/2014/main" id="{B42485C9-868C-43B6-8235-A5C45A3CD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9670" y="2589086"/>
            <a:ext cx="4898627" cy="2755478"/>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73" name="Freeform: Shape 72">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3C732CE-504F-4710-B64D-D20DE6E860D5}"/>
              </a:ext>
            </a:extLst>
          </p:cNvPr>
          <p:cNvSpPr>
            <a:spLocks noGrp="1"/>
          </p:cNvSpPr>
          <p:nvPr>
            <p:ph idx="1"/>
          </p:nvPr>
        </p:nvSpPr>
        <p:spPr>
          <a:xfrm>
            <a:off x="7533861" y="1544828"/>
            <a:ext cx="4194313" cy="4577675"/>
          </a:xfrm>
        </p:spPr>
        <p:txBody>
          <a:bodyPr anchor="ctr">
            <a:normAutofit/>
          </a:bodyPr>
          <a:lstStyle/>
          <a:p>
            <a:r>
              <a:rPr lang="en-US" sz="2400" dirty="0"/>
              <a:t>Public Blockchain</a:t>
            </a:r>
          </a:p>
          <a:p>
            <a:pPr lvl="1"/>
            <a:r>
              <a:rPr lang="en-US" dirty="0"/>
              <a:t>Everyone can see your data</a:t>
            </a:r>
          </a:p>
          <a:p>
            <a:pPr lvl="1"/>
            <a:r>
              <a:rPr lang="en-US" dirty="0"/>
              <a:t>Slower</a:t>
            </a:r>
          </a:p>
          <a:p>
            <a:r>
              <a:rPr lang="en-US" sz="2400" dirty="0"/>
              <a:t>Private Blockchain</a:t>
            </a:r>
          </a:p>
          <a:p>
            <a:pPr lvl="1"/>
            <a:r>
              <a:rPr lang="en-US" dirty="0"/>
              <a:t>You control access</a:t>
            </a:r>
          </a:p>
          <a:p>
            <a:pPr lvl="1"/>
            <a:r>
              <a:rPr lang="en-US" dirty="0"/>
              <a:t>Design the entire network</a:t>
            </a:r>
          </a:p>
          <a:p>
            <a:pPr lvl="2"/>
            <a:r>
              <a:rPr lang="en-US" sz="2400" dirty="0"/>
              <a:t>Miners</a:t>
            </a:r>
          </a:p>
          <a:p>
            <a:pPr lvl="2"/>
            <a:r>
              <a:rPr lang="en-US" sz="2400" dirty="0"/>
              <a:t>Nodes</a:t>
            </a:r>
          </a:p>
          <a:p>
            <a:pPr lvl="2"/>
            <a:r>
              <a:rPr lang="en-US" sz="2400" dirty="0"/>
              <a:t>Distribution</a:t>
            </a:r>
            <a:endParaRPr lang="en-US" sz="1900" dirty="0"/>
          </a:p>
        </p:txBody>
      </p:sp>
      <p:sp>
        <p:nvSpPr>
          <p:cNvPr id="4" name="Footer Placeholder 3">
            <a:extLst>
              <a:ext uri="{FF2B5EF4-FFF2-40B4-BE49-F238E27FC236}">
                <a16:creationId xmlns:a16="http://schemas.microsoft.com/office/drawing/2014/main" id="{63DDC6C5-3DE5-42F1-B1DE-1006A007883F}"/>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solidFill>
                  <a:prstClr val="black">
                    <a:tint val="75000"/>
                  </a:prstClr>
                </a:solidFill>
              </a:rPr>
              <a:t>www.GBAglobal.org </a:t>
            </a:r>
          </a:p>
        </p:txBody>
      </p:sp>
      <p:sp>
        <p:nvSpPr>
          <p:cNvPr id="5" name="Slide Number Placeholder 4">
            <a:extLst>
              <a:ext uri="{FF2B5EF4-FFF2-40B4-BE49-F238E27FC236}">
                <a16:creationId xmlns:a16="http://schemas.microsoft.com/office/drawing/2014/main" id="{6A4C663D-303A-4598-AC98-BD42C177E71A}"/>
              </a:ext>
            </a:extLst>
          </p:cNvPr>
          <p:cNvSpPr>
            <a:spLocks noGrp="1"/>
          </p:cNvSpPr>
          <p:nvPr>
            <p:ph type="sldNum" sz="quarter" idx="12"/>
          </p:nvPr>
        </p:nvSpPr>
        <p:spPr>
          <a:xfrm>
            <a:off x="8610600" y="6356350"/>
            <a:ext cx="2743200" cy="365125"/>
          </a:xfrm>
        </p:spPr>
        <p:txBody>
          <a:bodyPr>
            <a:normAutofit/>
          </a:bodyPr>
          <a:lstStyle/>
          <a:p>
            <a:pPr>
              <a:spcAft>
                <a:spcPts val="600"/>
              </a:spcAft>
            </a:pPr>
            <a:fld id="{6D22F896-40B5-4ADD-8801-0D06FADFA095}" type="slidenum">
              <a:rPr lang="en-US">
                <a:solidFill>
                  <a:prstClr val="black">
                    <a:tint val="75000"/>
                  </a:prstClr>
                </a:solidFill>
              </a:rPr>
              <a:pPr>
                <a:spcAft>
                  <a:spcPts val="600"/>
                </a:spcAft>
              </a:pPr>
              <a:t>52</a:t>
            </a:fld>
            <a:endParaRPr lang="en-US">
              <a:solidFill>
                <a:prstClr val="black">
                  <a:tint val="75000"/>
                </a:prstClr>
              </a:solidFill>
            </a:endParaRPr>
          </a:p>
        </p:txBody>
      </p:sp>
    </p:spTree>
    <p:extLst>
      <p:ext uri="{BB962C8B-B14F-4D97-AF65-F5344CB8AC3E}">
        <p14:creationId xmlns:p14="http://schemas.microsoft.com/office/powerpoint/2010/main" val="105299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FC65C-104F-4DAA-8B87-0AD084853921}"/>
              </a:ext>
            </a:extLst>
          </p:cNvPr>
          <p:cNvSpPr>
            <a:spLocks noGrp="1"/>
          </p:cNvSpPr>
          <p:nvPr>
            <p:ph type="title"/>
          </p:nvPr>
        </p:nvSpPr>
        <p:spPr>
          <a:xfrm>
            <a:off x="655320" y="365125"/>
            <a:ext cx="5120114" cy="1692794"/>
          </a:xfrm>
        </p:spPr>
        <p:txBody>
          <a:bodyPr>
            <a:normAutofit/>
          </a:bodyPr>
          <a:lstStyle/>
          <a:p>
            <a:r>
              <a:rPr lang="en-US" dirty="0"/>
              <a:t>Security Regulations</a:t>
            </a:r>
          </a:p>
        </p:txBody>
      </p:sp>
      <p:cxnSp>
        <p:nvCxnSpPr>
          <p:cNvPr id="71" name="Straight Arrow Connector 7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E591899-7754-4F30-9EED-76B1E45A1EB9}"/>
              </a:ext>
            </a:extLst>
          </p:cNvPr>
          <p:cNvSpPr>
            <a:spLocks noGrp="1"/>
          </p:cNvSpPr>
          <p:nvPr>
            <p:ph idx="1"/>
          </p:nvPr>
        </p:nvSpPr>
        <p:spPr>
          <a:xfrm>
            <a:off x="1331843" y="2575034"/>
            <a:ext cx="4850296" cy="3462228"/>
          </a:xfrm>
        </p:spPr>
        <p:txBody>
          <a:bodyPr>
            <a:normAutofit lnSpcReduction="10000"/>
          </a:bodyPr>
          <a:lstStyle/>
          <a:p>
            <a:r>
              <a:rPr lang="en-US" sz="1600" dirty="0"/>
              <a:t>FEDRAMP</a:t>
            </a:r>
          </a:p>
          <a:p>
            <a:pPr lvl="1"/>
            <a:r>
              <a:rPr lang="en-US" sz="1600" dirty="0"/>
              <a:t>Azure Blockchain as a Service</a:t>
            </a:r>
          </a:p>
          <a:p>
            <a:r>
              <a:rPr lang="en-US" sz="1600" dirty="0"/>
              <a:t>FISMA</a:t>
            </a:r>
          </a:p>
          <a:p>
            <a:r>
              <a:rPr lang="en-US" sz="1600" dirty="0"/>
              <a:t>NIST 800-53</a:t>
            </a:r>
          </a:p>
          <a:p>
            <a:pPr lvl="1"/>
            <a:r>
              <a:rPr lang="en-US" sz="1600" dirty="0"/>
              <a:t>AU - Auditing</a:t>
            </a:r>
          </a:p>
          <a:p>
            <a:pPr lvl="1"/>
            <a:r>
              <a:rPr lang="en-US" sz="1600" dirty="0"/>
              <a:t>IA – Identification/Authentication</a:t>
            </a:r>
          </a:p>
          <a:p>
            <a:pPr lvl="1"/>
            <a:r>
              <a:rPr lang="en-US" sz="1600" dirty="0"/>
              <a:t>SC – Systems/Communication Protection</a:t>
            </a:r>
          </a:p>
          <a:p>
            <a:r>
              <a:rPr lang="en-US" sz="1600" dirty="0"/>
              <a:t>FIPS 140-2</a:t>
            </a:r>
          </a:p>
          <a:p>
            <a:pPr lvl="1"/>
            <a:r>
              <a:rPr lang="en-US" sz="1600" dirty="0"/>
              <a:t>Strong Encryption</a:t>
            </a:r>
          </a:p>
          <a:p>
            <a:pPr lvl="1"/>
            <a:r>
              <a:rPr lang="en-US" sz="1600" dirty="0"/>
              <a:t>Blockchain uses Elliptic Curve Crypto</a:t>
            </a:r>
          </a:p>
          <a:p>
            <a:r>
              <a:rPr lang="en-US" sz="1600" dirty="0"/>
              <a:t>Blockchain is only a small part</a:t>
            </a:r>
          </a:p>
          <a:p>
            <a:r>
              <a:rPr lang="en-US" sz="1600" dirty="0"/>
              <a:t>Can be fit into current security regulations</a:t>
            </a:r>
          </a:p>
          <a:p>
            <a:endParaRPr lang="en-US" sz="1400" dirty="0"/>
          </a:p>
        </p:txBody>
      </p:sp>
      <p:sp>
        <p:nvSpPr>
          <p:cNvPr id="4" name="Footer Placeholder 3">
            <a:extLst>
              <a:ext uri="{FF2B5EF4-FFF2-40B4-BE49-F238E27FC236}">
                <a16:creationId xmlns:a16="http://schemas.microsoft.com/office/drawing/2014/main" id="{046AC4E1-78CE-4FA8-9681-04DF2F9BF5AB}"/>
              </a:ext>
            </a:extLst>
          </p:cNvPr>
          <p:cNvSpPr>
            <a:spLocks noGrp="1"/>
          </p:cNvSpPr>
          <p:nvPr>
            <p:ph type="ftr" sz="quarter" idx="11"/>
          </p:nvPr>
        </p:nvSpPr>
        <p:spPr>
          <a:xfrm>
            <a:off x="2802170" y="6356350"/>
            <a:ext cx="4114800" cy="365125"/>
          </a:xfrm>
        </p:spPr>
        <p:txBody>
          <a:bodyPr>
            <a:normAutofit/>
          </a:bodyPr>
          <a:lstStyle/>
          <a:p>
            <a:pPr>
              <a:spcAft>
                <a:spcPts val="600"/>
              </a:spcAft>
            </a:pPr>
            <a:r>
              <a:rPr lang="en-US" dirty="0"/>
              <a:t>www.GBAglobal.org </a:t>
            </a:r>
          </a:p>
        </p:txBody>
      </p:sp>
      <p:sp>
        <p:nvSpPr>
          <p:cNvPr id="5" name="Slide Number Placeholder 4">
            <a:extLst>
              <a:ext uri="{FF2B5EF4-FFF2-40B4-BE49-F238E27FC236}">
                <a16:creationId xmlns:a16="http://schemas.microsoft.com/office/drawing/2014/main" id="{D00748AD-D4E0-472A-A282-50C9A7238CC0}"/>
              </a:ext>
            </a:extLst>
          </p:cNvPr>
          <p:cNvSpPr>
            <a:spLocks noGrp="1"/>
          </p:cNvSpPr>
          <p:nvPr>
            <p:ph type="sldNum" sz="quarter" idx="12"/>
          </p:nvPr>
        </p:nvSpPr>
        <p:spPr>
          <a:xfrm>
            <a:off x="6941820" y="6356350"/>
            <a:ext cx="1165860" cy="365125"/>
          </a:xfrm>
        </p:spPr>
        <p:txBody>
          <a:bodyPr>
            <a:normAutofit/>
          </a:bodyPr>
          <a:lstStyle/>
          <a:p>
            <a:pPr>
              <a:spcAft>
                <a:spcPts val="600"/>
              </a:spcAft>
            </a:pPr>
            <a:fld id="{6D22F896-40B5-4ADD-8801-0D06FADFA095}" type="slidenum">
              <a:rPr lang="en-US" smtClean="0"/>
              <a:pPr>
                <a:spcAft>
                  <a:spcPts val="600"/>
                </a:spcAft>
              </a:pPr>
              <a:t>53</a:t>
            </a:fld>
            <a:endParaRPr lang="en-US"/>
          </a:p>
        </p:txBody>
      </p:sp>
      <p:pic>
        <p:nvPicPr>
          <p:cNvPr id="10242" name="Picture 2" descr="Image result for government">
            <a:extLst>
              <a:ext uri="{FF2B5EF4-FFF2-40B4-BE49-F238E27FC236}">
                <a16:creationId xmlns:a16="http://schemas.microsoft.com/office/drawing/2014/main" id="{4671D3E1-2139-499B-89D4-1697A00E4D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49" r="25582"/>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607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person, building, man&#10;&#10;Description automatically generated">
            <a:extLst>
              <a:ext uri="{FF2B5EF4-FFF2-40B4-BE49-F238E27FC236}">
                <a16:creationId xmlns:a16="http://schemas.microsoft.com/office/drawing/2014/main" id="{8595D49A-CFC9-40A0-AACC-DE6D1B68AB77}"/>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15414"/>
          <a:stretch/>
        </p:blipFill>
        <p:spPr>
          <a:xfrm>
            <a:off x="20" y="1"/>
            <a:ext cx="12191980" cy="6857999"/>
          </a:xfrm>
          <a:prstGeom prst="rect">
            <a:avLst/>
          </a:prstGeom>
        </p:spPr>
      </p:pic>
      <p:sp>
        <p:nvSpPr>
          <p:cNvPr id="4" name="Title 3">
            <a:extLst>
              <a:ext uri="{FF2B5EF4-FFF2-40B4-BE49-F238E27FC236}">
                <a16:creationId xmlns:a16="http://schemas.microsoft.com/office/drawing/2014/main" id="{90605F16-2952-45A9-A7BD-F52EB38BE9D3}"/>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11500" dirty="0">
                <a:ln w="22225">
                  <a:solidFill>
                    <a:schemeClr val="tx1"/>
                  </a:solidFill>
                  <a:miter lim="800000"/>
                </a:ln>
                <a:noFill/>
              </a:rPr>
              <a:t>Resources</a:t>
            </a:r>
          </a:p>
        </p:txBody>
      </p:sp>
      <p:sp>
        <p:nvSpPr>
          <p:cNvPr id="5" name="Text Placeholder 4">
            <a:extLst>
              <a:ext uri="{FF2B5EF4-FFF2-40B4-BE49-F238E27FC236}">
                <a16:creationId xmlns:a16="http://schemas.microsoft.com/office/drawing/2014/main" id="{ACF0B693-ECA9-496E-B9F5-9CFA8FDAA6CD}"/>
              </a:ext>
            </a:extLst>
          </p:cNvPr>
          <p:cNvSpPr>
            <a:spLocks noGrp="1"/>
          </p:cNvSpPr>
          <p:nvPr>
            <p:ph type="body" idx="1"/>
          </p:nvPr>
        </p:nvSpPr>
        <p:spPr>
          <a:xfrm>
            <a:off x="965200" y="4572002"/>
            <a:ext cx="10261600" cy="1202995"/>
          </a:xfrm>
        </p:spPr>
        <p:txBody>
          <a:bodyPr vert="horz" lIns="91440" tIns="45720" rIns="91440" bIns="45720" rtlCol="0">
            <a:normAutofit/>
          </a:bodyPr>
          <a:lstStyle/>
          <a:p>
            <a:r>
              <a:rPr lang="en-US" sz="3200" dirty="0">
                <a:solidFill>
                  <a:schemeClr val="tx1"/>
                </a:solidFill>
              </a:rPr>
              <a:t>Where do I get more information?</a:t>
            </a:r>
          </a:p>
        </p:txBody>
      </p:sp>
      <p:sp>
        <p:nvSpPr>
          <p:cNvPr id="2" name="Footer Placeholder 1">
            <a:extLst>
              <a:ext uri="{FF2B5EF4-FFF2-40B4-BE49-F238E27FC236}">
                <a16:creationId xmlns:a16="http://schemas.microsoft.com/office/drawing/2014/main" id="{BF04943A-F64C-481A-BBAA-7DABF7D7432E}"/>
              </a:ext>
            </a:extLst>
          </p:cNvPr>
          <p:cNvSpPr>
            <a:spLocks noGrp="1"/>
          </p:cNvSpPr>
          <p:nvPr>
            <p:ph type="ftr" sz="quarter" idx="11"/>
          </p:nvPr>
        </p:nvSpPr>
        <p:spPr>
          <a:xfrm>
            <a:off x="1548861" y="6331279"/>
            <a:ext cx="6569446" cy="365125"/>
          </a:xfrm>
        </p:spPr>
        <p:txBody>
          <a:bodyPr vert="horz" lIns="91440" tIns="45720" rIns="91440" bIns="45720" rtlCol="0" anchor="ctr">
            <a:normAutofit/>
          </a:bodyPr>
          <a:lstStyle/>
          <a:p>
            <a:pPr algn="l">
              <a:spcAft>
                <a:spcPts val="600"/>
              </a:spcAft>
              <a:defRPr/>
            </a:pPr>
            <a:r>
              <a:rPr lang="en-US" kern="1200" dirty="0">
                <a:solidFill>
                  <a:schemeClr val="tx1"/>
                </a:solidFill>
                <a:latin typeface="Calibri" panose="020F0502020204030204"/>
                <a:ea typeface="+mn-ea"/>
                <a:cs typeface="+mn-cs"/>
              </a:rPr>
              <a:t>www.GBAglobal.org</a:t>
            </a:r>
          </a:p>
        </p:txBody>
      </p:sp>
      <p:sp>
        <p:nvSpPr>
          <p:cNvPr id="3" name="Slide Number Placeholder 2">
            <a:extLst>
              <a:ext uri="{FF2B5EF4-FFF2-40B4-BE49-F238E27FC236}">
                <a16:creationId xmlns:a16="http://schemas.microsoft.com/office/drawing/2014/main" id="{B00CC84D-68C3-494A-80EC-F83580C147BA}"/>
              </a:ext>
            </a:extLst>
          </p:cNvPr>
          <p:cNvSpPr>
            <a:spLocks noGrp="1"/>
          </p:cNvSpPr>
          <p:nvPr>
            <p:ph type="sldNum" sz="quarter" idx="12"/>
          </p:nvPr>
        </p:nvSpPr>
        <p:spPr>
          <a:xfrm>
            <a:off x="10744200" y="6356350"/>
            <a:ext cx="609600" cy="365125"/>
          </a:xfrm>
        </p:spPr>
        <p:txBody>
          <a:bodyPr vert="horz" lIns="91440" tIns="45720" rIns="91440" bIns="45720" rtlCol="0" anchor="ctr">
            <a:normAutofit/>
          </a:bodyPr>
          <a:lstStyle/>
          <a:p>
            <a:pPr>
              <a:spcAft>
                <a:spcPts val="600"/>
              </a:spcAft>
              <a:defRPr/>
            </a:pPr>
            <a:fld id="{330EA680-D336-4FF7-8B7A-9848BB0A1C32}" type="slidenum">
              <a:rPr lang="en-US">
                <a:solidFill>
                  <a:schemeClr val="tx1"/>
                </a:solidFill>
                <a:latin typeface="Calibri" panose="020F0502020204030204"/>
              </a:rPr>
              <a:pPr>
                <a:spcAft>
                  <a:spcPts val="600"/>
                </a:spcAft>
                <a:defRPr/>
              </a:pPr>
              <a:t>54</a:t>
            </a:fld>
            <a:endParaRPr lang="en-US">
              <a:solidFill>
                <a:schemeClr val="tx1"/>
              </a:solidFill>
              <a:latin typeface="Calibri" panose="020F0502020204030204"/>
            </a:endParaRPr>
          </a:p>
        </p:txBody>
      </p:sp>
    </p:spTree>
    <p:extLst>
      <p:ext uri="{BB962C8B-B14F-4D97-AF65-F5344CB8AC3E}">
        <p14:creationId xmlns:p14="http://schemas.microsoft.com/office/powerpoint/2010/main" val="2597002734"/>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332662AD-0B23-4C16-AEAC-C5AAA75DB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86" y="815746"/>
            <a:ext cx="11809228" cy="3504033"/>
          </a:xfrm>
          <a:prstGeom prst="rect">
            <a:avLst/>
          </a:prstGeom>
        </p:spPr>
      </p:pic>
      <p:sp>
        <p:nvSpPr>
          <p:cNvPr id="7" name="Arrow: Right 6">
            <a:extLst>
              <a:ext uri="{FF2B5EF4-FFF2-40B4-BE49-F238E27FC236}">
                <a16:creationId xmlns:a16="http://schemas.microsoft.com/office/drawing/2014/main" id="{14CBF253-FDE9-4801-9913-D6AC03FE736B}"/>
              </a:ext>
            </a:extLst>
          </p:cNvPr>
          <p:cNvSpPr/>
          <p:nvPr/>
        </p:nvSpPr>
        <p:spPr>
          <a:xfrm>
            <a:off x="6411432" y="3947640"/>
            <a:ext cx="1531089" cy="372139"/>
          </a:xfrm>
          <a:prstGeom prst="rightArrow">
            <a:avLst/>
          </a:prstGeom>
          <a:solidFill>
            <a:srgbClr val="023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9627BD6D-D187-4CD6-912A-CA020AD806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2434" y="2583710"/>
            <a:ext cx="1868339" cy="1677226"/>
          </a:xfrm>
          <a:prstGeom prst="rect">
            <a:avLst/>
          </a:prstGeom>
        </p:spPr>
      </p:pic>
      <p:sp>
        <p:nvSpPr>
          <p:cNvPr id="2" name="Footer Placeholder 1">
            <a:extLst>
              <a:ext uri="{FF2B5EF4-FFF2-40B4-BE49-F238E27FC236}">
                <a16:creationId xmlns:a16="http://schemas.microsoft.com/office/drawing/2014/main" id="{AFEEF86D-20E6-44E0-B0A6-20220D04CC8A}"/>
              </a:ext>
            </a:extLst>
          </p:cNvPr>
          <p:cNvSpPr>
            <a:spLocks noGrp="1"/>
          </p:cNvSpPr>
          <p:nvPr>
            <p:ph type="ftr" sz="quarter" idx="11"/>
          </p:nvPr>
        </p:nvSpPr>
        <p:spPr/>
        <p:txBody>
          <a:bodyPr/>
          <a:lstStyle/>
          <a:p>
            <a:r>
              <a:rPr lang="en-US"/>
              <a:t>www.GBAglobal.org</a:t>
            </a:r>
          </a:p>
        </p:txBody>
      </p:sp>
      <p:sp>
        <p:nvSpPr>
          <p:cNvPr id="3" name="Slide Number Placeholder 2">
            <a:extLst>
              <a:ext uri="{FF2B5EF4-FFF2-40B4-BE49-F238E27FC236}">
                <a16:creationId xmlns:a16="http://schemas.microsoft.com/office/drawing/2014/main" id="{FC3C8FF2-5AA5-4005-AFAB-CEF632029856}"/>
              </a:ext>
            </a:extLst>
          </p:cNvPr>
          <p:cNvSpPr>
            <a:spLocks noGrp="1"/>
          </p:cNvSpPr>
          <p:nvPr>
            <p:ph type="sldNum" sz="quarter" idx="12"/>
          </p:nvPr>
        </p:nvSpPr>
        <p:spPr/>
        <p:txBody>
          <a:bodyPr/>
          <a:lstStyle/>
          <a:p>
            <a:fld id="{330EA680-D336-4FF7-8B7A-9848BB0A1C32}" type="slidenum">
              <a:rPr lang="en-US" smtClean="0"/>
              <a:t>55</a:t>
            </a:fld>
            <a:endParaRPr lang="en-US"/>
          </a:p>
        </p:txBody>
      </p:sp>
      <p:pic>
        <p:nvPicPr>
          <p:cNvPr id="5" name="Picture 4">
            <a:extLst>
              <a:ext uri="{FF2B5EF4-FFF2-40B4-BE49-F238E27FC236}">
                <a16:creationId xmlns:a16="http://schemas.microsoft.com/office/drawing/2014/main" id="{BA6B3882-08B1-4ECC-B0D1-D271430EF99E}"/>
              </a:ext>
            </a:extLst>
          </p:cNvPr>
          <p:cNvPicPr>
            <a:picLocks noChangeAspect="1"/>
          </p:cNvPicPr>
          <p:nvPr/>
        </p:nvPicPr>
        <p:blipFill rotWithShape="1">
          <a:blip r:embed="rId4"/>
          <a:srcRect l="3140" t="36444" r="7642" b="55048"/>
          <a:stretch/>
        </p:blipFill>
        <p:spPr>
          <a:xfrm>
            <a:off x="687266" y="4689615"/>
            <a:ext cx="10877413" cy="583474"/>
          </a:xfrm>
          <a:prstGeom prst="rect">
            <a:avLst/>
          </a:prstGeom>
        </p:spPr>
      </p:pic>
      <p:sp>
        <p:nvSpPr>
          <p:cNvPr id="8" name="Oval 7">
            <a:extLst>
              <a:ext uri="{FF2B5EF4-FFF2-40B4-BE49-F238E27FC236}">
                <a16:creationId xmlns:a16="http://schemas.microsoft.com/office/drawing/2014/main" id="{B1BBF931-14EC-4A2B-ACB1-3EF41725205C}"/>
              </a:ext>
            </a:extLst>
          </p:cNvPr>
          <p:cNvSpPr/>
          <p:nvPr/>
        </p:nvSpPr>
        <p:spPr>
          <a:xfrm>
            <a:off x="627321" y="4572000"/>
            <a:ext cx="1041992" cy="4963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cybersecurity">
            <a:extLst>
              <a:ext uri="{FF2B5EF4-FFF2-40B4-BE49-F238E27FC236}">
                <a16:creationId xmlns:a16="http://schemas.microsoft.com/office/drawing/2014/main" id="{8B76D160-4764-46DA-AA01-A3555EA3C3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339" y="1818193"/>
            <a:ext cx="5389999" cy="269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352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F75E69-F195-4386-9876-F47E468B4E68}"/>
              </a:ext>
            </a:extLst>
          </p:cNvPr>
          <p:cNvSpPr>
            <a:spLocks noGrp="1"/>
          </p:cNvSpPr>
          <p:nvPr>
            <p:ph type="title"/>
          </p:nvPr>
        </p:nvSpPr>
        <p:spPr/>
        <p:txBody>
          <a:bodyPr/>
          <a:lstStyle/>
          <a:p>
            <a:r>
              <a:rPr lang="en-US" dirty="0"/>
              <a:t>Cybersecurity GBA Website Blogs</a:t>
            </a:r>
          </a:p>
        </p:txBody>
      </p:sp>
      <p:sp>
        <p:nvSpPr>
          <p:cNvPr id="2" name="Footer Placeholder 1">
            <a:extLst>
              <a:ext uri="{FF2B5EF4-FFF2-40B4-BE49-F238E27FC236}">
                <a16:creationId xmlns:a16="http://schemas.microsoft.com/office/drawing/2014/main" id="{16000162-49E4-41DE-9F7C-166223D81686}"/>
              </a:ext>
            </a:extLst>
          </p:cNvPr>
          <p:cNvSpPr>
            <a:spLocks noGrp="1"/>
          </p:cNvSpPr>
          <p:nvPr>
            <p:ph type="ftr" sz="quarter" idx="11"/>
          </p:nvPr>
        </p:nvSpPr>
        <p:spPr/>
        <p:txBody>
          <a:bodyPr/>
          <a:lstStyle/>
          <a:p>
            <a:r>
              <a:rPr lang="en-US" dirty="0"/>
              <a:t>www.GBAglobal.org.org </a:t>
            </a:r>
          </a:p>
        </p:txBody>
      </p:sp>
      <p:sp>
        <p:nvSpPr>
          <p:cNvPr id="3" name="Slide Number Placeholder 2">
            <a:extLst>
              <a:ext uri="{FF2B5EF4-FFF2-40B4-BE49-F238E27FC236}">
                <a16:creationId xmlns:a16="http://schemas.microsoft.com/office/drawing/2014/main" id="{502F0D55-8E9C-43C9-8608-654E37D4F7E0}"/>
              </a:ext>
            </a:extLst>
          </p:cNvPr>
          <p:cNvSpPr>
            <a:spLocks noGrp="1"/>
          </p:cNvSpPr>
          <p:nvPr>
            <p:ph type="sldNum" sz="quarter" idx="12"/>
          </p:nvPr>
        </p:nvSpPr>
        <p:spPr/>
        <p:txBody>
          <a:bodyPr/>
          <a:lstStyle/>
          <a:p>
            <a:fld id="{6D22F896-40B5-4ADD-8801-0D06FADFA095}" type="slidenum">
              <a:rPr lang="en-US" smtClean="0"/>
              <a:t>56</a:t>
            </a:fld>
            <a:endParaRPr lang="en-US" dirty="0"/>
          </a:p>
        </p:txBody>
      </p:sp>
      <p:pic>
        <p:nvPicPr>
          <p:cNvPr id="4" name="Picture 3">
            <a:extLst>
              <a:ext uri="{FF2B5EF4-FFF2-40B4-BE49-F238E27FC236}">
                <a16:creationId xmlns:a16="http://schemas.microsoft.com/office/drawing/2014/main" id="{7E1CB8A9-379C-4B32-9AAE-9CD099EBA90B}"/>
              </a:ext>
            </a:extLst>
          </p:cNvPr>
          <p:cNvPicPr>
            <a:picLocks noChangeAspect="1"/>
          </p:cNvPicPr>
          <p:nvPr/>
        </p:nvPicPr>
        <p:blipFill rotWithShape="1">
          <a:blip r:embed="rId2">
            <a:clrChange>
              <a:clrFrom>
                <a:srgbClr val="FFFFFF"/>
              </a:clrFrom>
              <a:clrTo>
                <a:srgbClr val="FFFFFF">
                  <a:alpha val="0"/>
                </a:srgbClr>
              </a:clrTo>
            </a:clrChange>
          </a:blip>
          <a:srcRect l="7907" t="36666" r="7718" b="7314"/>
          <a:stretch/>
        </p:blipFill>
        <p:spPr>
          <a:xfrm>
            <a:off x="447262" y="2181124"/>
            <a:ext cx="10287000" cy="3841750"/>
          </a:xfrm>
          <a:prstGeom prst="rect">
            <a:avLst/>
          </a:prstGeom>
        </p:spPr>
      </p:pic>
      <p:sp>
        <p:nvSpPr>
          <p:cNvPr id="5" name="Oval 4">
            <a:extLst>
              <a:ext uri="{FF2B5EF4-FFF2-40B4-BE49-F238E27FC236}">
                <a16:creationId xmlns:a16="http://schemas.microsoft.com/office/drawing/2014/main" id="{79635557-27AB-492D-B9D1-EDAC320EACE5}"/>
              </a:ext>
            </a:extLst>
          </p:cNvPr>
          <p:cNvSpPr/>
          <p:nvPr/>
        </p:nvSpPr>
        <p:spPr>
          <a:xfrm>
            <a:off x="2865113" y="2203265"/>
            <a:ext cx="2455822" cy="23513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1741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3E1D33-DF3C-4CFE-B227-76F14588B7D8}"/>
              </a:ext>
            </a:extLst>
          </p:cNvPr>
          <p:cNvSpPr>
            <a:spLocks noGrp="1"/>
          </p:cNvSpPr>
          <p:nvPr>
            <p:ph type="ftr" sz="quarter" idx="11"/>
          </p:nvPr>
        </p:nvSpPr>
        <p:spPr/>
        <p:txBody>
          <a:bodyPr/>
          <a:lstStyle/>
          <a:p>
            <a:r>
              <a:rPr lang="en-US"/>
              <a:t>www.GBAglobal.org</a:t>
            </a:r>
            <a:endParaRPr lang="en-US" dirty="0"/>
          </a:p>
        </p:txBody>
      </p:sp>
      <p:sp>
        <p:nvSpPr>
          <p:cNvPr id="4" name="Slide Number Placeholder 3">
            <a:extLst>
              <a:ext uri="{FF2B5EF4-FFF2-40B4-BE49-F238E27FC236}">
                <a16:creationId xmlns:a16="http://schemas.microsoft.com/office/drawing/2014/main" id="{ECB0C00F-AC05-4CE2-AE1E-E679024F0090}"/>
              </a:ext>
            </a:extLst>
          </p:cNvPr>
          <p:cNvSpPr>
            <a:spLocks noGrp="1"/>
          </p:cNvSpPr>
          <p:nvPr>
            <p:ph type="sldNum" sz="quarter" idx="12"/>
          </p:nvPr>
        </p:nvSpPr>
        <p:spPr/>
        <p:txBody>
          <a:bodyPr/>
          <a:lstStyle/>
          <a:p>
            <a:fld id="{6D22F896-40B5-4ADD-8801-0D06FADFA095}" type="slidenum">
              <a:rPr lang="en-US" smtClean="0"/>
              <a:t>57</a:t>
            </a:fld>
            <a:endParaRPr lang="en-US" dirty="0"/>
          </a:p>
        </p:txBody>
      </p:sp>
      <p:pic>
        <p:nvPicPr>
          <p:cNvPr id="5" name="Picture 4">
            <a:extLst>
              <a:ext uri="{FF2B5EF4-FFF2-40B4-BE49-F238E27FC236}">
                <a16:creationId xmlns:a16="http://schemas.microsoft.com/office/drawing/2014/main" id="{30307C17-63C1-4AEE-BE0B-3C4AB720CDD7}"/>
              </a:ext>
            </a:extLst>
          </p:cNvPr>
          <p:cNvPicPr>
            <a:picLocks noChangeAspect="1"/>
          </p:cNvPicPr>
          <p:nvPr/>
        </p:nvPicPr>
        <p:blipFill rotWithShape="1">
          <a:blip r:embed="rId2">
            <a:clrChange>
              <a:clrFrom>
                <a:srgbClr val="FFFFFF"/>
              </a:clrFrom>
              <a:clrTo>
                <a:srgbClr val="FFFFFF">
                  <a:alpha val="0"/>
                </a:srgbClr>
              </a:clrTo>
            </a:clrChange>
          </a:blip>
          <a:srcRect l="11332" t="13768" r="11956" b="3768"/>
          <a:stretch/>
        </p:blipFill>
        <p:spPr>
          <a:xfrm>
            <a:off x="632601" y="270986"/>
            <a:ext cx="9847801" cy="5954729"/>
          </a:xfrm>
          <a:prstGeom prst="rect">
            <a:avLst/>
          </a:prstGeom>
        </p:spPr>
      </p:pic>
    </p:spTree>
    <p:extLst>
      <p:ext uri="{BB962C8B-B14F-4D97-AF65-F5344CB8AC3E}">
        <p14:creationId xmlns:p14="http://schemas.microsoft.com/office/powerpoint/2010/main" val="8992288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303E5-CE93-4F00-8D41-C95B2702D2BD}"/>
              </a:ext>
            </a:extLst>
          </p:cNvPr>
          <p:cNvSpPr>
            <a:spLocks noGrp="1"/>
          </p:cNvSpPr>
          <p:nvPr>
            <p:ph type="title"/>
          </p:nvPr>
        </p:nvSpPr>
        <p:spPr/>
        <p:txBody>
          <a:bodyPr/>
          <a:lstStyle/>
          <a:p>
            <a:r>
              <a:rPr lang="en-US" dirty="0"/>
              <a:t>GBA Member Organizations</a:t>
            </a:r>
          </a:p>
        </p:txBody>
      </p:sp>
      <p:sp>
        <p:nvSpPr>
          <p:cNvPr id="3" name="Footer Placeholder 2">
            <a:extLst>
              <a:ext uri="{FF2B5EF4-FFF2-40B4-BE49-F238E27FC236}">
                <a16:creationId xmlns:a16="http://schemas.microsoft.com/office/drawing/2014/main" id="{E3EAB08B-B8F4-480B-81E2-8413ADA315D4}"/>
              </a:ext>
            </a:extLst>
          </p:cNvPr>
          <p:cNvSpPr>
            <a:spLocks noGrp="1"/>
          </p:cNvSpPr>
          <p:nvPr>
            <p:ph type="ftr" sz="quarter" idx="11"/>
          </p:nvPr>
        </p:nvSpPr>
        <p:spPr/>
        <p:txBody>
          <a:bodyPr/>
          <a:lstStyle/>
          <a:p>
            <a:r>
              <a:rPr lang="en-US"/>
              <a:t>www.GBAglobal.org</a:t>
            </a:r>
            <a:endParaRPr lang="en-US" dirty="0"/>
          </a:p>
        </p:txBody>
      </p:sp>
      <p:sp>
        <p:nvSpPr>
          <p:cNvPr id="4" name="Slide Number Placeholder 3">
            <a:extLst>
              <a:ext uri="{FF2B5EF4-FFF2-40B4-BE49-F238E27FC236}">
                <a16:creationId xmlns:a16="http://schemas.microsoft.com/office/drawing/2014/main" id="{6C956E55-799A-46AC-BFF9-FD2ECACFB905}"/>
              </a:ext>
            </a:extLst>
          </p:cNvPr>
          <p:cNvSpPr>
            <a:spLocks noGrp="1"/>
          </p:cNvSpPr>
          <p:nvPr>
            <p:ph type="sldNum" sz="quarter" idx="12"/>
          </p:nvPr>
        </p:nvSpPr>
        <p:spPr/>
        <p:txBody>
          <a:bodyPr/>
          <a:lstStyle/>
          <a:p>
            <a:fld id="{6D22F896-40B5-4ADD-8801-0D06FADFA095}" type="slidenum">
              <a:rPr lang="en-US" smtClean="0"/>
              <a:t>58</a:t>
            </a:fld>
            <a:endParaRPr lang="en-US" dirty="0"/>
          </a:p>
        </p:txBody>
      </p:sp>
      <p:pic>
        <p:nvPicPr>
          <p:cNvPr id="5" name="Picture 4">
            <a:extLst>
              <a:ext uri="{FF2B5EF4-FFF2-40B4-BE49-F238E27FC236}">
                <a16:creationId xmlns:a16="http://schemas.microsoft.com/office/drawing/2014/main" id="{289E3084-EE91-4691-A063-E4C1D2A38271}"/>
              </a:ext>
            </a:extLst>
          </p:cNvPr>
          <p:cNvPicPr>
            <a:picLocks noChangeAspect="1"/>
          </p:cNvPicPr>
          <p:nvPr/>
        </p:nvPicPr>
        <p:blipFill rotWithShape="1">
          <a:blip r:embed="rId2">
            <a:clrChange>
              <a:clrFrom>
                <a:srgbClr val="FFFFFF"/>
              </a:clrFrom>
              <a:clrTo>
                <a:srgbClr val="FFFFFF">
                  <a:alpha val="0"/>
                </a:srgbClr>
              </a:clrTo>
            </a:clrChange>
          </a:blip>
          <a:srcRect l="3643" t="36952" r="4572" b="30286"/>
          <a:stretch/>
        </p:blipFill>
        <p:spPr>
          <a:xfrm>
            <a:off x="444136" y="1985554"/>
            <a:ext cx="11190515" cy="2795452"/>
          </a:xfrm>
          <a:prstGeom prst="rect">
            <a:avLst/>
          </a:prstGeom>
        </p:spPr>
      </p:pic>
    </p:spTree>
    <p:extLst>
      <p:ext uri="{BB962C8B-B14F-4D97-AF65-F5344CB8AC3E}">
        <p14:creationId xmlns:p14="http://schemas.microsoft.com/office/powerpoint/2010/main" val="28459824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FAF806-537C-48E5-A4DA-44BE296B1D86}"/>
              </a:ext>
            </a:extLst>
          </p:cNvPr>
          <p:cNvPicPr>
            <a:picLocks noChangeAspect="1"/>
          </p:cNvPicPr>
          <p:nvPr/>
        </p:nvPicPr>
        <p:blipFill rotWithShape="1">
          <a:blip r:embed="rId2"/>
          <a:srcRect l="10465" t="28372" r="12093" b="57209"/>
          <a:stretch/>
        </p:blipFill>
        <p:spPr>
          <a:xfrm>
            <a:off x="765543" y="4731488"/>
            <a:ext cx="9441713" cy="988828"/>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332662AD-0B23-4C16-AEAC-C5AAA75DB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86" y="815746"/>
            <a:ext cx="11809228" cy="3504033"/>
          </a:xfrm>
          <a:prstGeom prst="rect">
            <a:avLst/>
          </a:prstGeom>
        </p:spPr>
      </p:pic>
      <p:sp>
        <p:nvSpPr>
          <p:cNvPr id="7" name="Arrow: Right 6">
            <a:extLst>
              <a:ext uri="{FF2B5EF4-FFF2-40B4-BE49-F238E27FC236}">
                <a16:creationId xmlns:a16="http://schemas.microsoft.com/office/drawing/2014/main" id="{14CBF253-FDE9-4801-9913-D6AC03FE736B}"/>
              </a:ext>
            </a:extLst>
          </p:cNvPr>
          <p:cNvSpPr/>
          <p:nvPr/>
        </p:nvSpPr>
        <p:spPr>
          <a:xfrm>
            <a:off x="6411432" y="3947640"/>
            <a:ext cx="1531089" cy="372139"/>
          </a:xfrm>
          <a:prstGeom prst="rightArrow">
            <a:avLst/>
          </a:prstGeom>
          <a:solidFill>
            <a:srgbClr val="0237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B1BBF931-14EC-4A2B-ACB1-3EF41725205C}"/>
              </a:ext>
            </a:extLst>
          </p:cNvPr>
          <p:cNvSpPr/>
          <p:nvPr/>
        </p:nvSpPr>
        <p:spPr>
          <a:xfrm>
            <a:off x="627321" y="4571999"/>
            <a:ext cx="1041992" cy="81870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people posing for the camera&#10;&#10;Description automatically generated">
            <a:extLst>
              <a:ext uri="{FF2B5EF4-FFF2-40B4-BE49-F238E27FC236}">
                <a16:creationId xmlns:a16="http://schemas.microsoft.com/office/drawing/2014/main" id="{F77240CF-CC62-4ED0-A28B-D50D7FE1F1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5396" y="1647007"/>
            <a:ext cx="4844904" cy="2672772"/>
          </a:xfrm>
          <a:prstGeom prst="rect">
            <a:avLst/>
          </a:prstGeom>
        </p:spPr>
      </p:pic>
      <p:pic>
        <p:nvPicPr>
          <p:cNvPr id="12" name="Picture 11">
            <a:extLst>
              <a:ext uri="{FF2B5EF4-FFF2-40B4-BE49-F238E27FC236}">
                <a16:creationId xmlns:a16="http://schemas.microsoft.com/office/drawing/2014/main" id="{9627BD6D-D187-4CD6-912A-CA020AD806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2434" y="2583710"/>
            <a:ext cx="1868339" cy="1677226"/>
          </a:xfrm>
          <a:prstGeom prst="rect">
            <a:avLst/>
          </a:prstGeom>
        </p:spPr>
      </p:pic>
      <p:sp>
        <p:nvSpPr>
          <p:cNvPr id="2" name="Footer Placeholder 1">
            <a:extLst>
              <a:ext uri="{FF2B5EF4-FFF2-40B4-BE49-F238E27FC236}">
                <a16:creationId xmlns:a16="http://schemas.microsoft.com/office/drawing/2014/main" id="{AFEEF86D-20E6-44E0-B0A6-20220D04CC8A}"/>
              </a:ext>
            </a:extLst>
          </p:cNvPr>
          <p:cNvSpPr>
            <a:spLocks noGrp="1"/>
          </p:cNvSpPr>
          <p:nvPr>
            <p:ph type="ftr" sz="quarter" idx="11"/>
          </p:nvPr>
        </p:nvSpPr>
        <p:spPr/>
        <p:txBody>
          <a:bodyPr/>
          <a:lstStyle/>
          <a:p>
            <a:r>
              <a:rPr lang="en-US"/>
              <a:t>www.GBAglobal.org</a:t>
            </a:r>
          </a:p>
        </p:txBody>
      </p:sp>
      <p:sp>
        <p:nvSpPr>
          <p:cNvPr id="3" name="Slide Number Placeholder 2">
            <a:extLst>
              <a:ext uri="{FF2B5EF4-FFF2-40B4-BE49-F238E27FC236}">
                <a16:creationId xmlns:a16="http://schemas.microsoft.com/office/drawing/2014/main" id="{FC3C8FF2-5AA5-4005-AFAB-CEF632029856}"/>
              </a:ext>
            </a:extLst>
          </p:cNvPr>
          <p:cNvSpPr>
            <a:spLocks noGrp="1"/>
          </p:cNvSpPr>
          <p:nvPr>
            <p:ph type="sldNum" sz="quarter" idx="12"/>
          </p:nvPr>
        </p:nvSpPr>
        <p:spPr/>
        <p:txBody>
          <a:bodyPr/>
          <a:lstStyle/>
          <a:p>
            <a:fld id="{330EA680-D336-4FF7-8B7A-9848BB0A1C32}" type="slidenum">
              <a:rPr lang="en-US" smtClean="0"/>
              <a:t>59</a:t>
            </a:fld>
            <a:endParaRPr lang="en-US"/>
          </a:p>
        </p:txBody>
      </p:sp>
    </p:spTree>
    <p:extLst>
      <p:ext uri="{BB962C8B-B14F-4D97-AF65-F5344CB8AC3E}">
        <p14:creationId xmlns:p14="http://schemas.microsoft.com/office/powerpoint/2010/main" val="219432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walking in front of a building&#10;&#10;Description automatically generated">
            <a:extLst>
              <a:ext uri="{FF2B5EF4-FFF2-40B4-BE49-F238E27FC236}">
                <a16:creationId xmlns:a16="http://schemas.microsoft.com/office/drawing/2014/main" id="{AFE70848-5DB9-4576-8242-871320A53EAF}"/>
              </a:ext>
            </a:extLst>
          </p:cNvPr>
          <p:cNvPicPr>
            <a:picLocks noChangeAspect="1"/>
          </p:cNvPicPr>
          <p:nvPr/>
        </p:nvPicPr>
        <p:blipFill rotWithShape="1">
          <a:blip r:embed="rId2"/>
          <a:srcRect/>
          <a:stretch/>
        </p:blipFill>
        <p:spPr>
          <a:xfrm>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DA8A43E-F715-4997-9EC9-0086CBFF978A}"/>
              </a:ext>
            </a:extLst>
          </p:cNvPr>
          <p:cNvSpPr>
            <a:spLocks noGrp="1"/>
          </p:cNvSpPr>
          <p:nvPr>
            <p:ph type="title"/>
          </p:nvPr>
        </p:nvSpPr>
        <p:spPr>
          <a:xfrm>
            <a:off x="709448" y="1913950"/>
            <a:ext cx="4204137" cy="1342754"/>
          </a:xfrm>
        </p:spPr>
        <p:txBody>
          <a:bodyPr>
            <a:normAutofit/>
          </a:bodyPr>
          <a:lstStyle/>
          <a:p>
            <a:pPr algn="ctr"/>
            <a:r>
              <a:rPr lang="en-US" sz="3600" b="1" dirty="0">
                <a:solidFill>
                  <a:schemeClr val="accent2">
                    <a:lumMod val="75000"/>
                  </a:schemeClr>
                </a:solidFill>
              </a:rPr>
              <a:t>Scenario #2</a:t>
            </a:r>
          </a:p>
        </p:txBody>
      </p:sp>
      <p:sp>
        <p:nvSpPr>
          <p:cNvPr id="5" name="Slide Number Placeholder 4">
            <a:extLst>
              <a:ext uri="{FF2B5EF4-FFF2-40B4-BE49-F238E27FC236}">
                <a16:creationId xmlns:a16="http://schemas.microsoft.com/office/drawing/2014/main" id="{A408B083-C57C-499F-9BFF-555DBB0A32B6}"/>
              </a:ext>
            </a:extLst>
          </p:cNvPr>
          <p:cNvSpPr>
            <a:spLocks noGrp="1"/>
          </p:cNvSpPr>
          <p:nvPr>
            <p:ph type="sldNum" sz="quarter" idx="12"/>
          </p:nvPr>
        </p:nvSpPr>
        <p:spPr>
          <a:xfrm>
            <a:off x="2568203" y="1232300"/>
            <a:ext cx="365760" cy="365125"/>
          </a:xfrm>
          <a:prstGeom prst="ellipse">
            <a:avLst/>
          </a:prstGeom>
          <a:solidFill>
            <a:schemeClr val="bg1">
              <a:alpha val="70000"/>
            </a:schemeClr>
          </a:solidFill>
          <a:ln>
            <a:solidFill>
              <a:schemeClr val="tx1">
                <a:lumMod val="75000"/>
                <a:lumOff val="25000"/>
              </a:schemeClr>
            </a:solidFill>
          </a:ln>
        </p:spPr>
        <p:txBody>
          <a:bodyPr>
            <a:normAutofit/>
          </a:bodyPr>
          <a:lstStyle/>
          <a:p>
            <a:pPr algn="ctr">
              <a:lnSpc>
                <a:spcPct val="90000"/>
              </a:lnSpc>
              <a:spcAft>
                <a:spcPts val="600"/>
              </a:spcAft>
            </a:pPr>
            <a:fld id="{6D22F896-40B5-4ADD-8801-0D06FADFA095}" type="slidenum">
              <a:rPr lang="en-US">
                <a:solidFill>
                  <a:schemeClr val="tx1"/>
                </a:solidFill>
              </a:rPr>
              <a:pPr algn="ctr">
                <a:lnSpc>
                  <a:spcPct val="90000"/>
                </a:lnSpc>
                <a:spcAft>
                  <a:spcPts val="600"/>
                </a:spcAft>
              </a:pPr>
              <a:t>6</a:t>
            </a:fld>
            <a:endParaRPr lang="en-US">
              <a:solidFill>
                <a:schemeClr val="tx1"/>
              </a:solidFill>
            </a:endParaRP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B5E2DC7-BB33-43FD-8D2C-EFCEDC91C46D}"/>
              </a:ext>
            </a:extLst>
          </p:cNvPr>
          <p:cNvSpPr>
            <a:spLocks noGrp="1"/>
          </p:cNvSpPr>
          <p:nvPr>
            <p:ph idx="1"/>
          </p:nvPr>
        </p:nvSpPr>
        <p:spPr>
          <a:xfrm>
            <a:off x="525516" y="3417573"/>
            <a:ext cx="4593021" cy="2619839"/>
          </a:xfrm>
        </p:spPr>
        <p:txBody>
          <a:bodyPr anchor="ctr">
            <a:normAutofit/>
          </a:bodyPr>
          <a:lstStyle/>
          <a:p>
            <a:pPr marL="0" indent="0">
              <a:buNone/>
            </a:pPr>
            <a:r>
              <a:rPr lang="en-US" sz="1500" b="1" i="1" dirty="0"/>
              <a:t>     A financial-sector attack that triggers a run</a:t>
            </a:r>
          </a:p>
          <a:p>
            <a:r>
              <a:rPr lang="en-US" sz="1500" dirty="0"/>
              <a:t>Financial regulators often talk about the risk of "contagion" as a result of</a:t>
            </a:r>
            <a:r>
              <a:rPr lang="en-US" sz="1500" b="1" dirty="0"/>
              <a:t> an attack on banks or institutions like the New York Stock Exchange. </a:t>
            </a:r>
            <a:r>
              <a:rPr lang="en-US" sz="1500" dirty="0"/>
              <a:t>The fear is that a cyberattack could send customers rushing to banks in a panic to pull out funds.</a:t>
            </a:r>
          </a:p>
          <a:p>
            <a:r>
              <a:rPr lang="en-US" sz="1500" dirty="0"/>
              <a:t>If consumers couldn't get cash out of ATM machines, if credit cards weren't functioning, that would be very problematic.</a:t>
            </a:r>
          </a:p>
          <a:p>
            <a:endParaRPr lang="en-US" sz="1500" dirty="0"/>
          </a:p>
        </p:txBody>
      </p:sp>
      <p:sp>
        <p:nvSpPr>
          <p:cNvPr id="4" name="Footer Placeholder 3">
            <a:extLst>
              <a:ext uri="{FF2B5EF4-FFF2-40B4-BE49-F238E27FC236}">
                <a16:creationId xmlns:a16="http://schemas.microsoft.com/office/drawing/2014/main" id="{AF99A3B4-AAA7-4CCB-8CB9-EB6C8516923A}"/>
              </a:ext>
            </a:extLst>
          </p:cNvPr>
          <p:cNvSpPr>
            <a:spLocks noGrp="1"/>
          </p:cNvSpPr>
          <p:nvPr>
            <p:ph type="ftr" sz="quarter" idx="11"/>
          </p:nvPr>
        </p:nvSpPr>
        <p:spPr>
          <a:xfrm>
            <a:off x="1216573" y="6144611"/>
            <a:ext cx="3069020" cy="361977"/>
          </a:xfrm>
        </p:spPr>
        <p:txBody>
          <a:bodyPr>
            <a:normAutofit/>
          </a:bodyPr>
          <a:lstStyle/>
          <a:p>
            <a:pPr>
              <a:spcAft>
                <a:spcPts val="600"/>
              </a:spcAft>
            </a:pPr>
            <a:r>
              <a:rPr lang="en-US" sz="1000">
                <a:solidFill>
                  <a:schemeClr val="tx1"/>
                </a:solidFill>
              </a:rPr>
              <a:t>www.GBAglobal.org</a:t>
            </a:r>
          </a:p>
        </p:txBody>
      </p:sp>
    </p:spTree>
    <p:extLst>
      <p:ext uri="{BB962C8B-B14F-4D97-AF65-F5344CB8AC3E}">
        <p14:creationId xmlns:p14="http://schemas.microsoft.com/office/powerpoint/2010/main" val="13200735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72B4B-DA8F-47C4-B9FA-9414E1C42FF2}"/>
              </a:ext>
            </a:extLst>
          </p:cNvPr>
          <p:cNvPicPr>
            <a:picLocks noChangeAspect="1"/>
          </p:cNvPicPr>
          <p:nvPr/>
        </p:nvPicPr>
        <p:blipFill rotWithShape="1">
          <a:blip r:embed="rId2"/>
          <a:srcRect l="4011" t="9458" r="5030" b="8682"/>
          <a:stretch/>
        </p:blipFill>
        <p:spPr>
          <a:xfrm>
            <a:off x="0" y="0"/>
            <a:ext cx="12118922" cy="6134987"/>
          </a:xfrm>
          <a:prstGeom prst="rect">
            <a:avLst/>
          </a:prstGeom>
        </p:spPr>
      </p:pic>
      <p:pic>
        <p:nvPicPr>
          <p:cNvPr id="3" name="Picture 2">
            <a:extLst>
              <a:ext uri="{FF2B5EF4-FFF2-40B4-BE49-F238E27FC236}">
                <a16:creationId xmlns:a16="http://schemas.microsoft.com/office/drawing/2014/main" id="{C20CB3A8-70A6-4DEA-8590-252921539EE7}"/>
              </a:ext>
            </a:extLst>
          </p:cNvPr>
          <p:cNvPicPr>
            <a:picLocks noChangeAspect="1"/>
          </p:cNvPicPr>
          <p:nvPr/>
        </p:nvPicPr>
        <p:blipFill rotWithShape="1">
          <a:blip r:embed="rId3"/>
          <a:srcRect l="45000" t="29768" r="30232" b="26356"/>
          <a:stretch/>
        </p:blipFill>
        <p:spPr>
          <a:xfrm>
            <a:off x="3274828" y="4601541"/>
            <a:ext cx="1538864" cy="1533446"/>
          </a:xfrm>
          <a:prstGeom prst="rect">
            <a:avLst/>
          </a:prstGeom>
        </p:spPr>
      </p:pic>
      <p:pic>
        <p:nvPicPr>
          <p:cNvPr id="5" name="Picture 4">
            <a:extLst>
              <a:ext uri="{FF2B5EF4-FFF2-40B4-BE49-F238E27FC236}">
                <a16:creationId xmlns:a16="http://schemas.microsoft.com/office/drawing/2014/main" id="{70848783-E77C-4914-9231-9D9626F2E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00" y="3429000"/>
            <a:ext cx="1409897" cy="1476581"/>
          </a:xfrm>
          <a:prstGeom prst="rect">
            <a:avLst/>
          </a:prstGeom>
        </p:spPr>
      </p:pic>
      <p:sp>
        <p:nvSpPr>
          <p:cNvPr id="6" name="TextBox 5">
            <a:extLst>
              <a:ext uri="{FF2B5EF4-FFF2-40B4-BE49-F238E27FC236}">
                <a16:creationId xmlns:a16="http://schemas.microsoft.com/office/drawing/2014/main" id="{E2013C46-9CD5-47E4-B4C5-733E1F838272}"/>
              </a:ext>
            </a:extLst>
          </p:cNvPr>
          <p:cNvSpPr txBox="1"/>
          <p:nvPr/>
        </p:nvSpPr>
        <p:spPr>
          <a:xfrm>
            <a:off x="3242951" y="6016723"/>
            <a:ext cx="1602618" cy="307777"/>
          </a:xfrm>
          <a:prstGeom prst="rect">
            <a:avLst/>
          </a:prstGeom>
          <a:noFill/>
        </p:spPr>
        <p:txBody>
          <a:bodyPr wrap="none" rtlCol="0">
            <a:spAutoFit/>
          </a:bodyPr>
          <a:lstStyle/>
          <a:p>
            <a:r>
              <a:rPr lang="en-US" sz="1400" dirty="0"/>
              <a:t>BlockchainGroup.io</a:t>
            </a:r>
          </a:p>
        </p:txBody>
      </p:sp>
      <p:sp>
        <p:nvSpPr>
          <p:cNvPr id="4" name="Footer Placeholder 3">
            <a:extLst>
              <a:ext uri="{FF2B5EF4-FFF2-40B4-BE49-F238E27FC236}">
                <a16:creationId xmlns:a16="http://schemas.microsoft.com/office/drawing/2014/main" id="{7A0A94C3-FBE3-4E73-AB1C-DA9F3C52348D}"/>
              </a:ext>
            </a:extLst>
          </p:cNvPr>
          <p:cNvSpPr>
            <a:spLocks noGrp="1"/>
          </p:cNvSpPr>
          <p:nvPr>
            <p:ph type="ftr" sz="quarter" idx="11"/>
          </p:nvPr>
        </p:nvSpPr>
        <p:spPr/>
        <p:txBody>
          <a:bodyPr/>
          <a:lstStyle/>
          <a:p>
            <a:r>
              <a:rPr lang="en-US"/>
              <a:t>www.GBAglobal.org</a:t>
            </a:r>
          </a:p>
        </p:txBody>
      </p:sp>
      <p:sp>
        <p:nvSpPr>
          <p:cNvPr id="7" name="Slide Number Placeholder 6">
            <a:extLst>
              <a:ext uri="{FF2B5EF4-FFF2-40B4-BE49-F238E27FC236}">
                <a16:creationId xmlns:a16="http://schemas.microsoft.com/office/drawing/2014/main" id="{70852525-0393-49B8-B2F5-F5928A71CE6E}"/>
              </a:ext>
            </a:extLst>
          </p:cNvPr>
          <p:cNvSpPr>
            <a:spLocks noGrp="1"/>
          </p:cNvSpPr>
          <p:nvPr>
            <p:ph type="sldNum" sz="quarter" idx="12"/>
          </p:nvPr>
        </p:nvSpPr>
        <p:spPr/>
        <p:txBody>
          <a:bodyPr/>
          <a:lstStyle/>
          <a:p>
            <a:fld id="{330EA680-D336-4FF7-8B7A-9848BB0A1C32}" type="slidenum">
              <a:rPr lang="en-US" smtClean="0"/>
              <a:t>60</a:t>
            </a:fld>
            <a:endParaRPr lang="en-US"/>
          </a:p>
        </p:txBody>
      </p:sp>
    </p:spTree>
    <p:extLst>
      <p:ext uri="{BB962C8B-B14F-4D97-AF65-F5344CB8AC3E}">
        <p14:creationId xmlns:p14="http://schemas.microsoft.com/office/powerpoint/2010/main" val="14346610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hightech powerpoint background">
            <a:extLst>
              <a:ext uri="{FF2B5EF4-FFF2-40B4-BE49-F238E27FC236}">
                <a16:creationId xmlns:a16="http://schemas.microsoft.com/office/drawing/2014/main" id="{049A3B80-505E-4504-99FE-D17064461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0DA4E54-6FAB-4CE4-9371-48DD46F35B9D}"/>
              </a:ext>
            </a:extLst>
          </p:cNvPr>
          <p:cNvSpPr>
            <a:spLocks noGrp="1"/>
          </p:cNvSpPr>
          <p:nvPr>
            <p:ph type="title"/>
          </p:nvPr>
        </p:nvSpPr>
        <p:spPr/>
        <p:txBody>
          <a:bodyPr/>
          <a:lstStyle/>
          <a:p>
            <a:r>
              <a:rPr lang="en-US" dirty="0"/>
              <a:t>Follow the (Virtual) Money -</a:t>
            </a:r>
          </a:p>
        </p:txBody>
      </p:sp>
      <p:sp>
        <p:nvSpPr>
          <p:cNvPr id="3" name="Content Placeholder 2">
            <a:extLst>
              <a:ext uri="{FF2B5EF4-FFF2-40B4-BE49-F238E27FC236}">
                <a16:creationId xmlns:a16="http://schemas.microsoft.com/office/drawing/2014/main" id="{008B944D-86A4-4412-9A4D-6688E61A985C}"/>
              </a:ext>
            </a:extLst>
          </p:cNvPr>
          <p:cNvSpPr>
            <a:spLocks noGrp="1"/>
          </p:cNvSpPr>
          <p:nvPr>
            <p:ph idx="1"/>
          </p:nvPr>
        </p:nvSpPr>
        <p:spPr>
          <a:xfrm>
            <a:off x="838201" y="1825625"/>
            <a:ext cx="7359502" cy="4351338"/>
          </a:xfrm>
        </p:spPr>
        <p:txBody>
          <a:bodyPr>
            <a:normAutofit fontScale="92500" lnSpcReduction="10000"/>
          </a:bodyPr>
          <a:lstStyle/>
          <a:p>
            <a:r>
              <a:rPr lang="en-US" dirty="0"/>
              <a:t>QLUE™ (Qualitative Law Enforcement Unified Edge) incorporates advanced techniques and search algorithms</a:t>
            </a:r>
          </a:p>
          <a:p>
            <a:r>
              <a:rPr lang="en-US" dirty="0"/>
              <a:t>Detects suspicious cryptocurrency transactions and activity related to:</a:t>
            </a:r>
          </a:p>
          <a:p>
            <a:pPr lvl="1"/>
            <a:r>
              <a:rPr lang="en-US" dirty="0"/>
              <a:t>Money laundering</a:t>
            </a:r>
          </a:p>
          <a:p>
            <a:pPr lvl="1"/>
            <a:r>
              <a:rPr lang="en-US" dirty="0"/>
              <a:t>Human trafficking</a:t>
            </a:r>
          </a:p>
          <a:p>
            <a:pPr lvl="1"/>
            <a:r>
              <a:rPr lang="en-US" dirty="0"/>
              <a:t>Terrorism financing, and </a:t>
            </a:r>
          </a:p>
          <a:p>
            <a:pPr lvl="1"/>
            <a:r>
              <a:rPr lang="en-US" dirty="0"/>
              <a:t>Other cyber crimes.</a:t>
            </a:r>
          </a:p>
          <a:p>
            <a:r>
              <a:rPr lang="en-US" dirty="0"/>
              <a:t>Law enforcement investigators can quickly and visually trace, track and monitor suspicious bitcoin transactions. </a:t>
            </a:r>
          </a:p>
        </p:txBody>
      </p:sp>
      <p:pic>
        <p:nvPicPr>
          <p:cNvPr id="6" name="Picture 5">
            <a:extLst>
              <a:ext uri="{FF2B5EF4-FFF2-40B4-BE49-F238E27FC236}">
                <a16:creationId xmlns:a16="http://schemas.microsoft.com/office/drawing/2014/main" id="{EAA06EEA-F2FB-4797-A7F2-827A0C3ECD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7822" y="4465608"/>
            <a:ext cx="1478449" cy="1711355"/>
          </a:xfrm>
          <a:prstGeom prst="rect">
            <a:avLst/>
          </a:prstGeom>
        </p:spPr>
      </p:pic>
      <p:pic>
        <p:nvPicPr>
          <p:cNvPr id="9" name="Picture 8">
            <a:extLst>
              <a:ext uri="{FF2B5EF4-FFF2-40B4-BE49-F238E27FC236}">
                <a16:creationId xmlns:a16="http://schemas.microsoft.com/office/drawing/2014/main" id="{B29720BC-C832-4F9F-B78F-25EFD2420B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1781" y="556253"/>
            <a:ext cx="3360279" cy="967056"/>
          </a:xfrm>
          <a:prstGeom prst="rect">
            <a:avLst/>
          </a:prstGeom>
        </p:spPr>
      </p:pic>
      <p:pic>
        <p:nvPicPr>
          <p:cNvPr id="13" name="Picture 12">
            <a:extLst>
              <a:ext uri="{FF2B5EF4-FFF2-40B4-BE49-F238E27FC236}">
                <a16:creationId xmlns:a16="http://schemas.microsoft.com/office/drawing/2014/main" id="{4CD6BE74-B7EC-4D41-A88F-5982835BBD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6174" y="1658246"/>
            <a:ext cx="4695825" cy="2952750"/>
          </a:xfrm>
          <a:prstGeom prst="rect">
            <a:avLst/>
          </a:prstGeom>
        </p:spPr>
      </p:pic>
      <p:sp>
        <p:nvSpPr>
          <p:cNvPr id="4" name="Footer Placeholder 3">
            <a:extLst>
              <a:ext uri="{FF2B5EF4-FFF2-40B4-BE49-F238E27FC236}">
                <a16:creationId xmlns:a16="http://schemas.microsoft.com/office/drawing/2014/main" id="{530BE73E-A218-48F4-8344-55ADD1577668}"/>
              </a:ext>
            </a:extLst>
          </p:cNvPr>
          <p:cNvSpPr>
            <a:spLocks noGrp="1"/>
          </p:cNvSpPr>
          <p:nvPr>
            <p:ph type="ftr" sz="quarter" idx="11"/>
          </p:nvPr>
        </p:nvSpPr>
        <p:spPr/>
        <p:txBody>
          <a:bodyPr/>
          <a:lstStyle/>
          <a:p>
            <a:r>
              <a:rPr lang="en-US"/>
              <a:t>www.GBAglobal.org</a:t>
            </a:r>
          </a:p>
        </p:txBody>
      </p:sp>
      <p:sp>
        <p:nvSpPr>
          <p:cNvPr id="5" name="Slide Number Placeholder 4">
            <a:extLst>
              <a:ext uri="{FF2B5EF4-FFF2-40B4-BE49-F238E27FC236}">
                <a16:creationId xmlns:a16="http://schemas.microsoft.com/office/drawing/2014/main" id="{48C5FF2F-0059-4FA2-A7DB-A7933C387284}"/>
              </a:ext>
            </a:extLst>
          </p:cNvPr>
          <p:cNvSpPr>
            <a:spLocks noGrp="1"/>
          </p:cNvSpPr>
          <p:nvPr>
            <p:ph type="sldNum" sz="quarter" idx="12"/>
          </p:nvPr>
        </p:nvSpPr>
        <p:spPr/>
        <p:txBody>
          <a:bodyPr/>
          <a:lstStyle/>
          <a:p>
            <a:fld id="{330EA680-D336-4FF7-8B7A-9848BB0A1C32}" type="slidenum">
              <a:rPr lang="en-US" smtClean="0"/>
              <a:t>61</a:t>
            </a:fld>
            <a:endParaRPr lang="en-US"/>
          </a:p>
        </p:txBody>
      </p:sp>
    </p:spTree>
    <p:extLst>
      <p:ext uri="{BB962C8B-B14F-4D97-AF65-F5344CB8AC3E}">
        <p14:creationId xmlns:p14="http://schemas.microsoft.com/office/powerpoint/2010/main" val="11688933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hightech powerpoint background">
            <a:extLst>
              <a:ext uri="{FF2B5EF4-FFF2-40B4-BE49-F238E27FC236}">
                <a16:creationId xmlns:a16="http://schemas.microsoft.com/office/drawing/2014/main" id="{D441974B-B5EA-4CE1-8EF8-FA6E6443E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0DA4E54-6FAB-4CE4-9371-48DD46F35B9D}"/>
              </a:ext>
            </a:extLst>
          </p:cNvPr>
          <p:cNvSpPr>
            <a:spLocks noGrp="1"/>
          </p:cNvSpPr>
          <p:nvPr>
            <p:ph type="title"/>
          </p:nvPr>
        </p:nvSpPr>
        <p:spPr/>
        <p:txBody>
          <a:bodyPr/>
          <a:lstStyle/>
          <a:p>
            <a:r>
              <a:rPr lang="en-US" dirty="0">
                <a:cs typeface="Simplified Arabic Fixed" panose="02070309020205020404" pitchFamily="49" charset="-78"/>
              </a:rPr>
              <a:t>Advanced Analytic Tools </a:t>
            </a:r>
            <a:r>
              <a:rPr lang="en-US" dirty="0"/>
              <a:t>-</a:t>
            </a:r>
          </a:p>
        </p:txBody>
      </p:sp>
      <p:pic>
        <p:nvPicPr>
          <p:cNvPr id="9" name="Picture 8">
            <a:extLst>
              <a:ext uri="{FF2B5EF4-FFF2-40B4-BE49-F238E27FC236}">
                <a16:creationId xmlns:a16="http://schemas.microsoft.com/office/drawing/2014/main" id="{B29720BC-C832-4F9F-B78F-25EFD2420B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010" y="425628"/>
            <a:ext cx="3360279" cy="967056"/>
          </a:xfrm>
          <a:prstGeom prst="rect">
            <a:avLst/>
          </a:prstGeom>
        </p:spPr>
      </p:pic>
      <p:pic>
        <p:nvPicPr>
          <p:cNvPr id="10" name="Content Placeholder 9">
            <a:extLst>
              <a:ext uri="{FF2B5EF4-FFF2-40B4-BE49-F238E27FC236}">
                <a16:creationId xmlns:a16="http://schemas.microsoft.com/office/drawing/2014/main" id="{A72F074D-0104-4FB4-B739-F445684387E1}"/>
              </a:ext>
            </a:extLst>
          </p:cNvPr>
          <p:cNvPicPr>
            <a:picLocks noGrp="1" noChangeAspect="1"/>
          </p:cNvPicPr>
          <p:nvPr>
            <p:ph idx="1"/>
          </p:nvPr>
        </p:nvPicPr>
        <p:blipFill>
          <a:blip r:embed="rId4"/>
          <a:stretch>
            <a:fillRect/>
          </a:stretch>
        </p:blipFill>
        <p:spPr>
          <a:xfrm>
            <a:off x="2392835" y="1825625"/>
            <a:ext cx="7406329"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Footer Placeholder 2">
            <a:extLst>
              <a:ext uri="{FF2B5EF4-FFF2-40B4-BE49-F238E27FC236}">
                <a16:creationId xmlns:a16="http://schemas.microsoft.com/office/drawing/2014/main" id="{4FE811B6-41C6-46FC-B29A-E10BE4ED9879}"/>
              </a:ext>
            </a:extLst>
          </p:cNvPr>
          <p:cNvSpPr>
            <a:spLocks noGrp="1"/>
          </p:cNvSpPr>
          <p:nvPr>
            <p:ph type="ftr" sz="quarter" idx="11"/>
          </p:nvPr>
        </p:nvSpPr>
        <p:spPr/>
        <p:txBody>
          <a:bodyPr/>
          <a:lstStyle/>
          <a:p>
            <a:r>
              <a:rPr lang="en-US"/>
              <a:t>www.GBAglobal.org</a:t>
            </a:r>
          </a:p>
        </p:txBody>
      </p:sp>
      <p:sp>
        <p:nvSpPr>
          <p:cNvPr id="4" name="Slide Number Placeholder 3">
            <a:extLst>
              <a:ext uri="{FF2B5EF4-FFF2-40B4-BE49-F238E27FC236}">
                <a16:creationId xmlns:a16="http://schemas.microsoft.com/office/drawing/2014/main" id="{C59C6FFD-4569-4B55-ABAA-07432FDCE742}"/>
              </a:ext>
            </a:extLst>
          </p:cNvPr>
          <p:cNvSpPr>
            <a:spLocks noGrp="1"/>
          </p:cNvSpPr>
          <p:nvPr>
            <p:ph type="sldNum" sz="quarter" idx="12"/>
          </p:nvPr>
        </p:nvSpPr>
        <p:spPr/>
        <p:txBody>
          <a:bodyPr/>
          <a:lstStyle/>
          <a:p>
            <a:fld id="{330EA680-D336-4FF7-8B7A-9848BB0A1C32}" type="slidenum">
              <a:rPr lang="en-US" smtClean="0"/>
              <a:t>62</a:t>
            </a:fld>
            <a:endParaRPr lang="en-US"/>
          </a:p>
        </p:txBody>
      </p:sp>
    </p:spTree>
    <p:extLst>
      <p:ext uri="{BB962C8B-B14F-4D97-AF65-F5344CB8AC3E}">
        <p14:creationId xmlns:p14="http://schemas.microsoft.com/office/powerpoint/2010/main" val="4585820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hightech powerpoint background">
            <a:extLst>
              <a:ext uri="{FF2B5EF4-FFF2-40B4-BE49-F238E27FC236}">
                <a16:creationId xmlns:a16="http://schemas.microsoft.com/office/drawing/2014/main" id="{9C95D238-1E4A-4FC1-93E3-AA773C700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0DA4E54-6FAB-4CE4-9371-48DD46F35B9D}"/>
              </a:ext>
            </a:extLst>
          </p:cNvPr>
          <p:cNvSpPr>
            <a:spLocks noGrp="1"/>
          </p:cNvSpPr>
          <p:nvPr>
            <p:ph type="title"/>
          </p:nvPr>
        </p:nvSpPr>
        <p:spPr/>
        <p:txBody>
          <a:bodyPr/>
          <a:lstStyle/>
          <a:p>
            <a:r>
              <a:rPr lang="en-US" dirty="0">
                <a:cs typeface="Simplified Arabic Fixed" panose="02070309020205020404" pitchFamily="49" charset="-78"/>
              </a:rPr>
              <a:t>Advanced Analytic Tools </a:t>
            </a:r>
            <a:r>
              <a:rPr lang="en-US" dirty="0"/>
              <a:t>-</a:t>
            </a:r>
          </a:p>
        </p:txBody>
      </p:sp>
      <p:pic>
        <p:nvPicPr>
          <p:cNvPr id="9" name="Picture 8">
            <a:extLst>
              <a:ext uri="{FF2B5EF4-FFF2-40B4-BE49-F238E27FC236}">
                <a16:creationId xmlns:a16="http://schemas.microsoft.com/office/drawing/2014/main" id="{B29720BC-C832-4F9F-B78F-25EFD2420B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009" y="421395"/>
            <a:ext cx="3360279" cy="967056"/>
          </a:xfrm>
          <a:prstGeom prst="rect">
            <a:avLst/>
          </a:prstGeom>
        </p:spPr>
      </p:pic>
      <p:pic>
        <p:nvPicPr>
          <p:cNvPr id="6" name="Content Placeholder 5">
            <a:extLst>
              <a:ext uri="{FF2B5EF4-FFF2-40B4-BE49-F238E27FC236}">
                <a16:creationId xmlns:a16="http://schemas.microsoft.com/office/drawing/2014/main" id="{6879F449-80B1-48A1-8D4D-F69821B6B4C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78186" y="1521231"/>
            <a:ext cx="7876022" cy="5152700"/>
          </a:xfrm>
        </p:spPr>
      </p:pic>
      <p:sp>
        <p:nvSpPr>
          <p:cNvPr id="11" name="Rectangle 10">
            <a:extLst>
              <a:ext uri="{FF2B5EF4-FFF2-40B4-BE49-F238E27FC236}">
                <a16:creationId xmlns:a16="http://schemas.microsoft.com/office/drawing/2014/main" id="{4EBC6807-8839-463C-A6A5-1AF56D274B90}"/>
              </a:ext>
            </a:extLst>
          </p:cNvPr>
          <p:cNvSpPr/>
          <p:nvPr/>
        </p:nvSpPr>
        <p:spPr>
          <a:xfrm>
            <a:off x="5581402" y="2923305"/>
            <a:ext cx="4114800" cy="990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9D57521-29AC-418F-910D-7C11014EFD88}"/>
              </a:ext>
            </a:extLst>
          </p:cNvPr>
          <p:cNvSpPr txBox="1"/>
          <p:nvPr/>
        </p:nvSpPr>
        <p:spPr>
          <a:xfrm>
            <a:off x="3418489" y="2247578"/>
            <a:ext cx="3683436" cy="461665"/>
          </a:xfrm>
          <a:prstGeom prst="rect">
            <a:avLst/>
          </a:prstGeom>
          <a:noFill/>
        </p:spPr>
        <p:txBody>
          <a:bodyPr wrap="square" rtlCol="0">
            <a:spAutoFit/>
          </a:bodyPr>
          <a:lstStyle/>
          <a:p>
            <a:r>
              <a:rPr lang="en-US" sz="2400" dirty="0">
                <a:solidFill>
                  <a:srgbClr val="FF0000"/>
                </a:solidFill>
                <a:latin typeface="Abadi" panose="020B0604020104020204" pitchFamily="34" charset="0"/>
              </a:rPr>
              <a:t>Indicators of Illicit Activity</a:t>
            </a:r>
          </a:p>
        </p:txBody>
      </p:sp>
      <p:cxnSp>
        <p:nvCxnSpPr>
          <p:cNvPr id="13" name="Straight Arrow Connector 12">
            <a:extLst>
              <a:ext uri="{FF2B5EF4-FFF2-40B4-BE49-F238E27FC236}">
                <a16:creationId xmlns:a16="http://schemas.microsoft.com/office/drawing/2014/main" id="{2C1CDBC1-833F-42DD-BD6C-D41E5C20A022}"/>
              </a:ext>
            </a:extLst>
          </p:cNvPr>
          <p:cNvCxnSpPr>
            <a:cxnSpLocks/>
          </p:cNvCxnSpPr>
          <p:nvPr/>
        </p:nvCxnSpPr>
        <p:spPr>
          <a:xfrm>
            <a:off x="4963886" y="2846794"/>
            <a:ext cx="391325" cy="2101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69EA28EC-E366-4D90-AD0E-38BC88E82C11}"/>
              </a:ext>
            </a:extLst>
          </p:cNvPr>
          <p:cNvSpPr>
            <a:spLocks noGrp="1"/>
          </p:cNvSpPr>
          <p:nvPr>
            <p:ph type="ftr" sz="quarter" idx="11"/>
          </p:nvPr>
        </p:nvSpPr>
        <p:spPr/>
        <p:txBody>
          <a:bodyPr/>
          <a:lstStyle/>
          <a:p>
            <a:r>
              <a:rPr lang="en-US"/>
              <a:t>www.GBAglobal.org</a:t>
            </a:r>
          </a:p>
        </p:txBody>
      </p:sp>
      <p:sp>
        <p:nvSpPr>
          <p:cNvPr id="4" name="Slide Number Placeholder 3">
            <a:extLst>
              <a:ext uri="{FF2B5EF4-FFF2-40B4-BE49-F238E27FC236}">
                <a16:creationId xmlns:a16="http://schemas.microsoft.com/office/drawing/2014/main" id="{CADE9DEE-75D2-4B59-8D68-4E8A0752AB81}"/>
              </a:ext>
            </a:extLst>
          </p:cNvPr>
          <p:cNvSpPr>
            <a:spLocks noGrp="1"/>
          </p:cNvSpPr>
          <p:nvPr>
            <p:ph type="sldNum" sz="quarter" idx="12"/>
          </p:nvPr>
        </p:nvSpPr>
        <p:spPr/>
        <p:txBody>
          <a:bodyPr/>
          <a:lstStyle/>
          <a:p>
            <a:fld id="{330EA680-D336-4FF7-8B7A-9848BB0A1C32}" type="slidenum">
              <a:rPr lang="en-US" smtClean="0"/>
              <a:t>63</a:t>
            </a:fld>
            <a:endParaRPr lang="en-US"/>
          </a:p>
        </p:txBody>
      </p:sp>
    </p:spTree>
    <p:extLst>
      <p:ext uri="{BB962C8B-B14F-4D97-AF65-F5344CB8AC3E}">
        <p14:creationId xmlns:p14="http://schemas.microsoft.com/office/powerpoint/2010/main" val="12466107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Image result for hightech powerpoint background">
            <a:extLst>
              <a:ext uri="{FF2B5EF4-FFF2-40B4-BE49-F238E27FC236}">
                <a16:creationId xmlns:a16="http://schemas.microsoft.com/office/drawing/2014/main" id="{F981C4E7-AE8E-4342-BBDF-160CE7D267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4E4E521A-C515-47EF-BEFD-26660949E199}"/>
              </a:ext>
            </a:extLst>
          </p:cNvPr>
          <p:cNvSpPr>
            <a:spLocks noGrp="1"/>
          </p:cNvSpPr>
          <p:nvPr>
            <p:ph type="title"/>
          </p:nvPr>
        </p:nvSpPr>
        <p:spPr>
          <a:xfrm>
            <a:off x="838200" y="365125"/>
            <a:ext cx="10515600" cy="1325563"/>
          </a:xfrm>
        </p:spPr>
        <p:txBody>
          <a:bodyPr/>
          <a:lstStyle/>
          <a:p>
            <a:r>
              <a:rPr lang="en-US" dirty="0"/>
              <a:t>Address Risk Scoring </a:t>
            </a:r>
          </a:p>
        </p:txBody>
      </p:sp>
      <p:sp>
        <p:nvSpPr>
          <p:cNvPr id="10" name="Content Placeholder 9">
            <a:extLst>
              <a:ext uri="{FF2B5EF4-FFF2-40B4-BE49-F238E27FC236}">
                <a16:creationId xmlns:a16="http://schemas.microsoft.com/office/drawing/2014/main" id="{A31DD29F-2AEF-4E28-91B7-1C3AA3358472}"/>
              </a:ext>
            </a:extLst>
          </p:cNvPr>
          <p:cNvSpPr>
            <a:spLocks noGrp="1"/>
          </p:cNvSpPr>
          <p:nvPr>
            <p:ph idx="1"/>
          </p:nvPr>
        </p:nvSpPr>
        <p:spPr>
          <a:xfrm>
            <a:off x="3678864" y="1825625"/>
            <a:ext cx="7674935" cy="4351338"/>
          </a:xfrm>
        </p:spPr>
        <p:txBody>
          <a:bodyPr>
            <a:normAutofit fontScale="92500"/>
          </a:bodyPr>
          <a:lstStyle/>
          <a:p>
            <a:r>
              <a:rPr lang="en-US" dirty="0"/>
              <a:t>Fiat currencies have D&amp;B and other risk mitigation services – Crypto needs the same</a:t>
            </a:r>
          </a:p>
          <a:p>
            <a:r>
              <a:rPr lang="en-US" dirty="0" err="1"/>
              <a:t>BitRank</a:t>
            </a:r>
            <a:r>
              <a:rPr lang="en-US" dirty="0"/>
              <a:t>  is a “risk-scoring” tool that provides instant visibility into the history of cryptocurrency wallets </a:t>
            </a:r>
          </a:p>
          <a:p>
            <a:r>
              <a:rPr lang="en-US" dirty="0"/>
              <a:t>Proprietary algorithms continuously scrub the blockchain for transactional behavior. </a:t>
            </a:r>
          </a:p>
          <a:p>
            <a:r>
              <a:rPr lang="en-US" dirty="0" err="1"/>
              <a:t>BitRank</a:t>
            </a:r>
            <a:r>
              <a:rPr lang="en-US" dirty="0"/>
              <a:t>  quickly identifies transactions that have questionable history, allowing users take appropriate action. </a:t>
            </a:r>
          </a:p>
          <a:p>
            <a:r>
              <a:rPr lang="en-US" dirty="0"/>
              <a:t>Can perform up to 7 billion lookups per month. </a:t>
            </a:r>
            <a:r>
              <a:rPr lang="en-US" sz="1900" dirty="0"/>
              <a:t>(150ms)</a:t>
            </a:r>
          </a:p>
        </p:txBody>
      </p:sp>
      <p:pic>
        <p:nvPicPr>
          <p:cNvPr id="13" name="Picture 12">
            <a:extLst>
              <a:ext uri="{FF2B5EF4-FFF2-40B4-BE49-F238E27FC236}">
                <a16:creationId xmlns:a16="http://schemas.microsoft.com/office/drawing/2014/main" id="{DA0B8609-F2AD-4F5D-87FF-C2B744C34CA7}"/>
              </a:ext>
            </a:extLst>
          </p:cNvPr>
          <p:cNvPicPr>
            <a:picLocks noChangeAspect="1"/>
          </p:cNvPicPr>
          <p:nvPr/>
        </p:nvPicPr>
        <p:blipFill rotWithShape="1">
          <a:blip r:embed="rId3"/>
          <a:srcRect l="45000" t="44340" r="31105" b="13023"/>
          <a:stretch/>
        </p:blipFill>
        <p:spPr>
          <a:xfrm>
            <a:off x="867383" y="4232516"/>
            <a:ext cx="1749357" cy="1755742"/>
          </a:xfrm>
          <a:prstGeom prst="rect">
            <a:avLst/>
          </a:prstGeom>
        </p:spPr>
      </p:pic>
      <p:sp>
        <p:nvSpPr>
          <p:cNvPr id="8" name="Rectangle 7">
            <a:extLst>
              <a:ext uri="{FF2B5EF4-FFF2-40B4-BE49-F238E27FC236}">
                <a16:creationId xmlns:a16="http://schemas.microsoft.com/office/drawing/2014/main" id="{4B748235-C411-4595-A937-519DA65413DA}"/>
              </a:ext>
            </a:extLst>
          </p:cNvPr>
          <p:cNvSpPr/>
          <p:nvPr/>
        </p:nvSpPr>
        <p:spPr>
          <a:xfrm>
            <a:off x="4933130" y="4305472"/>
            <a:ext cx="380011" cy="276999"/>
          </a:xfrm>
          <a:prstGeom prst="rect">
            <a:avLst/>
          </a:prstGeom>
        </p:spPr>
        <p:txBody>
          <a:bodyPr wrap="square">
            <a:spAutoFit/>
          </a:bodyPr>
          <a:lstStyle/>
          <a:p>
            <a:r>
              <a:rPr lang="en-US" sz="1200" dirty="0">
                <a:solidFill>
                  <a:srgbClr val="222222"/>
                </a:solidFill>
                <a:latin typeface="arial" panose="020B0604020202020204" pitchFamily="34" charset="0"/>
              </a:rPr>
              <a:t>®</a:t>
            </a:r>
            <a:endParaRPr lang="en-US" sz="1200" dirty="0"/>
          </a:p>
        </p:txBody>
      </p:sp>
      <p:sp>
        <p:nvSpPr>
          <p:cNvPr id="9" name="Rectangle 8">
            <a:extLst>
              <a:ext uri="{FF2B5EF4-FFF2-40B4-BE49-F238E27FC236}">
                <a16:creationId xmlns:a16="http://schemas.microsoft.com/office/drawing/2014/main" id="{27AA0C51-16AE-4B72-9490-D39DE6CD4493}"/>
              </a:ext>
            </a:extLst>
          </p:cNvPr>
          <p:cNvSpPr/>
          <p:nvPr/>
        </p:nvSpPr>
        <p:spPr>
          <a:xfrm>
            <a:off x="4921256" y="2615982"/>
            <a:ext cx="380011" cy="276999"/>
          </a:xfrm>
          <a:prstGeom prst="rect">
            <a:avLst/>
          </a:prstGeom>
        </p:spPr>
        <p:txBody>
          <a:bodyPr wrap="square">
            <a:spAutoFit/>
          </a:bodyPr>
          <a:lstStyle/>
          <a:p>
            <a:r>
              <a:rPr lang="en-US" sz="1200" dirty="0">
                <a:solidFill>
                  <a:srgbClr val="222222"/>
                </a:solidFill>
                <a:latin typeface="arial" panose="020B0604020202020204" pitchFamily="34" charset="0"/>
              </a:rPr>
              <a:t>®</a:t>
            </a:r>
            <a:endParaRPr lang="en-US" sz="1200" dirty="0"/>
          </a:p>
        </p:txBody>
      </p:sp>
      <p:pic>
        <p:nvPicPr>
          <p:cNvPr id="7" name="Picture 6">
            <a:extLst>
              <a:ext uri="{FF2B5EF4-FFF2-40B4-BE49-F238E27FC236}">
                <a16:creationId xmlns:a16="http://schemas.microsoft.com/office/drawing/2014/main" id="{6405D454-BE4C-4462-9FDE-8678CA187C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81" y="1424655"/>
            <a:ext cx="2510919" cy="2547134"/>
          </a:xfrm>
          <a:prstGeom prst="rect">
            <a:avLst/>
          </a:prstGeom>
        </p:spPr>
      </p:pic>
      <p:sp>
        <p:nvSpPr>
          <p:cNvPr id="11" name="TextBox 10">
            <a:extLst>
              <a:ext uri="{FF2B5EF4-FFF2-40B4-BE49-F238E27FC236}">
                <a16:creationId xmlns:a16="http://schemas.microsoft.com/office/drawing/2014/main" id="{FDF55376-20E6-4090-9FA8-869637925193}"/>
              </a:ext>
            </a:extLst>
          </p:cNvPr>
          <p:cNvSpPr txBox="1"/>
          <p:nvPr/>
        </p:nvSpPr>
        <p:spPr>
          <a:xfrm>
            <a:off x="658807" y="5909172"/>
            <a:ext cx="2090059" cy="369332"/>
          </a:xfrm>
          <a:prstGeom prst="rect">
            <a:avLst/>
          </a:prstGeom>
          <a:noFill/>
        </p:spPr>
        <p:txBody>
          <a:bodyPr wrap="none" rtlCol="0">
            <a:spAutoFit/>
          </a:bodyPr>
          <a:lstStyle/>
          <a:p>
            <a:r>
              <a:rPr lang="en-US" dirty="0"/>
              <a:t>BitRankVerified.com</a:t>
            </a:r>
          </a:p>
        </p:txBody>
      </p:sp>
      <p:sp>
        <p:nvSpPr>
          <p:cNvPr id="2" name="Footer Placeholder 1">
            <a:extLst>
              <a:ext uri="{FF2B5EF4-FFF2-40B4-BE49-F238E27FC236}">
                <a16:creationId xmlns:a16="http://schemas.microsoft.com/office/drawing/2014/main" id="{49EEF718-EADF-40D3-9CD6-80FE77F8B1F4}"/>
              </a:ext>
            </a:extLst>
          </p:cNvPr>
          <p:cNvSpPr>
            <a:spLocks noGrp="1"/>
          </p:cNvSpPr>
          <p:nvPr>
            <p:ph type="ftr" sz="quarter" idx="11"/>
          </p:nvPr>
        </p:nvSpPr>
        <p:spPr/>
        <p:txBody>
          <a:bodyPr/>
          <a:lstStyle/>
          <a:p>
            <a:r>
              <a:rPr lang="en-US"/>
              <a:t>www.GBAglobal.org</a:t>
            </a:r>
          </a:p>
        </p:txBody>
      </p:sp>
      <p:sp>
        <p:nvSpPr>
          <p:cNvPr id="3" name="Slide Number Placeholder 2">
            <a:extLst>
              <a:ext uri="{FF2B5EF4-FFF2-40B4-BE49-F238E27FC236}">
                <a16:creationId xmlns:a16="http://schemas.microsoft.com/office/drawing/2014/main" id="{EFE9707A-9777-49C1-A5BD-E84F78228890}"/>
              </a:ext>
            </a:extLst>
          </p:cNvPr>
          <p:cNvSpPr>
            <a:spLocks noGrp="1"/>
          </p:cNvSpPr>
          <p:nvPr>
            <p:ph type="sldNum" sz="quarter" idx="12"/>
          </p:nvPr>
        </p:nvSpPr>
        <p:spPr/>
        <p:txBody>
          <a:bodyPr/>
          <a:lstStyle/>
          <a:p>
            <a:fld id="{330EA680-D336-4FF7-8B7A-9848BB0A1C32}" type="slidenum">
              <a:rPr lang="en-US" smtClean="0"/>
              <a:t>64</a:t>
            </a:fld>
            <a:endParaRPr lang="en-US"/>
          </a:p>
        </p:txBody>
      </p:sp>
    </p:spTree>
    <p:extLst>
      <p:ext uri="{BB962C8B-B14F-4D97-AF65-F5344CB8AC3E}">
        <p14:creationId xmlns:p14="http://schemas.microsoft.com/office/powerpoint/2010/main" val="9059778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hightech powerpoint background">
            <a:extLst>
              <a:ext uri="{FF2B5EF4-FFF2-40B4-BE49-F238E27FC236}">
                <a16:creationId xmlns:a16="http://schemas.microsoft.com/office/drawing/2014/main" id="{E5240A5D-4553-4994-BAB2-6DE8CD302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56374"/>
            <a:ext cx="12191999" cy="52164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4E4E521A-C515-47EF-BEFD-26660949E199}"/>
              </a:ext>
            </a:extLst>
          </p:cNvPr>
          <p:cNvSpPr>
            <a:spLocks noGrp="1"/>
          </p:cNvSpPr>
          <p:nvPr>
            <p:ph type="title"/>
          </p:nvPr>
        </p:nvSpPr>
        <p:spPr>
          <a:xfrm>
            <a:off x="458821" y="339666"/>
            <a:ext cx="8996464" cy="995915"/>
          </a:xfrm>
        </p:spPr>
        <p:txBody>
          <a:bodyPr>
            <a:noAutofit/>
          </a:bodyPr>
          <a:lstStyle/>
          <a:p>
            <a:r>
              <a:rPr lang="en-US" sz="3200" dirty="0">
                <a:solidFill>
                  <a:schemeClr val="bg1">
                    <a:lumMod val="10000"/>
                  </a:schemeClr>
                </a:solidFill>
              </a:rPr>
              <a:t>Data Analytics Builds Credibility &amp; Trust in Crypto</a:t>
            </a:r>
          </a:p>
        </p:txBody>
      </p:sp>
      <p:sp>
        <p:nvSpPr>
          <p:cNvPr id="12" name="TextBox 11">
            <a:extLst>
              <a:ext uri="{FF2B5EF4-FFF2-40B4-BE49-F238E27FC236}">
                <a16:creationId xmlns:a16="http://schemas.microsoft.com/office/drawing/2014/main" id="{3C0D5438-99A6-4ADD-B41C-4AB5D5D4A8BC}"/>
              </a:ext>
            </a:extLst>
          </p:cNvPr>
          <p:cNvSpPr txBox="1"/>
          <p:nvPr/>
        </p:nvSpPr>
        <p:spPr>
          <a:xfrm>
            <a:off x="312906" y="3815597"/>
            <a:ext cx="8720447" cy="1706761"/>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lumMod val="10000"/>
                  </a:schemeClr>
                </a:solidFill>
              </a:rPr>
              <a:t>Risk mitigation solutions for fiat to crypto and crypto back to fiat transactions. </a:t>
            </a:r>
          </a:p>
          <a:p>
            <a:pPr marL="342900" indent="-342900">
              <a:buFont typeface="Arial" panose="020B0604020202020204" pitchFamily="34" charset="0"/>
              <a:buChar char="•"/>
            </a:pPr>
            <a:r>
              <a:rPr lang="en-US" sz="2000" dirty="0">
                <a:solidFill>
                  <a:schemeClr val="bg1">
                    <a:lumMod val="10000"/>
                  </a:schemeClr>
                </a:solidFill>
              </a:rPr>
              <a:t>Training – from reputable sources</a:t>
            </a:r>
          </a:p>
          <a:p>
            <a:pPr marL="342900" indent="-342900">
              <a:buFont typeface="Arial" panose="020B0604020202020204" pitchFamily="34" charset="0"/>
              <a:buChar char="•"/>
            </a:pPr>
            <a:r>
              <a:rPr lang="en-US" sz="2000" dirty="0">
                <a:solidFill>
                  <a:schemeClr val="bg1">
                    <a:lumMod val="10000"/>
                  </a:schemeClr>
                </a:solidFill>
              </a:rPr>
              <a:t>Forensic Investigation Tools </a:t>
            </a:r>
          </a:p>
          <a:p>
            <a:pPr marL="342900" indent="-342900">
              <a:buFont typeface="Arial" panose="020B0604020202020204" pitchFamily="34" charset="0"/>
              <a:buChar char="•"/>
            </a:pPr>
            <a:r>
              <a:rPr lang="en-US" sz="2000" dirty="0">
                <a:solidFill>
                  <a:schemeClr val="bg1">
                    <a:lumMod val="10000"/>
                  </a:schemeClr>
                </a:solidFill>
              </a:rPr>
              <a:t>Forensic Investigation Service</a:t>
            </a:r>
          </a:p>
          <a:p>
            <a:pPr marL="342900" indent="-342900">
              <a:buFont typeface="Arial" panose="020B0604020202020204" pitchFamily="34" charset="0"/>
              <a:buChar char="•"/>
            </a:pPr>
            <a:r>
              <a:rPr lang="en-US" sz="2000" dirty="0">
                <a:solidFill>
                  <a:schemeClr val="bg1">
                    <a:lumMod val="10000"/>
                  </a:schemeClr>
                </a:solidFill>
              </a:rPr>
              <a:t>Expert Testimony Service</a:t>
            </a:r>
          </a:p>
          <a:p>
            <a:endParaRPr lang="en-US" sz="1600" dirty="0"/>
          </a:p>
        </p:txBody>
      </p:sp>
      <p:pic>
        <p:nvPicPr>
          <p:cNvPr id="14" name="Picture 13">
            <a:extLst>
              <a:ext uri="{FF2B5EF4-FFF2-40B4-BE49-F238E27FC236}">
                <a16:creationId xmlns:a16="http://schemas.microsoft.com/office/drawing/2014/main" id="{53C21422-BD08-4011-8681-47DCC2A80D3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65711" y="4457556"/>
            <a:ext cx="1692081" cy="1716486"/>
          </a:xfrm>
          <a:prstGeom prst="rect">
            <a:avLst/>
          </a:prstGeom>
        </p:spPr>
      </p:pic>
      <p:pic>
        <p:nvPicPr>
          <p:cNvPr id="16" name="Picture 15">
            <a:extLst>
              <a:ext uri="{FF2B5EF4-FFF2-40B4-BE49-F238E27FC236}">
                <a16:creationId xmlns:a16="http://schemas.microsoft.com/office/drawing/2014/main" id="{8AA54A2F-B5DA-40B0-AFEB-AA6AC70635A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46370" y="2149548"/>
            <a:ext cx="3257550" cy="1492412"/>
          </a:xfrm>
          <a:prstGeom prst="rect">
            <a:avLst/>
          </a:prstGeom>
        </p:spPr>
      </p:pic>
      <p:graphicFrame>
        <p:nvGraphicFramePr>
          <p:cNvPr id="18" name="Object 17">
            <a:extLst>
              <a:ext uri="{FF2B5EF4-FFF2-40B4-BE49-F238E27FC236}">
                <a16:creationId xmlns:a16="http://schemas.microsoft.com/office/drawing/2014/main" id="{D7F167DA-BD3A-4C4A-8CDC-E35590240B17}"/>
              </a:ext>
            </a:extLst>
          </p:cNvPr>
          <p:cNvGraphicFramePr>
            <a:graphicFrameLocks noChangeAspect="1"/>
          </p:cNvGraphicFramePr>
          <p:nvPr>
            <p:extLst/>
          </p:nvPr>
        </p:nvGraphicFramePr>
        <p:xfrm>
          <a:off x="7048492" y="4457556"/>
          <a:ext cx="2209816" cy="2060777"/>
        </p:xfrm>
        <a:graphic>
          <a:graphicData uri="http://schemas.openxmlformats.org/presentationml/2006/ole">
            <mc:AlternateContent xmlns:mc="http://schemas.openxmlformats.org/markup-compatibility/2006">
              <mc:Choice xmlns:v="urn:schemas-microsoft-com:vml" Requires="v">
                <p:oleObj spid="_x0000_s3088" name="Image" r:id="rId6" imgW="2437920" imgH="2272680" progId="Photoshop.Image.13">
                  <p:embed/>
                </p:oleObj>
              </mc:Choice>
              <mc:Fallback>
                <p:oleObj name="Image" r:id="rId6" imgW="2437920" imgH="2272680" progId="Photoshop.Image.13">
                  <p:embed/>
                  <p:pic>
                    <p:nvPicPr>
                      <p:cNvPr id="18" name="Object 17">
                        <a:extLst>
                          <a:ext uri="{FF2B5EF4-FFF2-40B4-BE49-F238E27FC236}">
                            <a16:creationId xmlns:a16="http://schemas.microsoft.com/office/drawing/2014/main" id="{D7F167DA-BD3A-4C4A-8CDC-E35590240B17}"/>
                          </a:ext>
                        </a:extLst>
                      </p:cNvPr>
                      <p:cNvPicPr/>
                      <p:nvPr/>
                    </p:nvPicPr>
                    <p:blipFill>
                      <a:blip r:embed="rId7"/>
                      <a:stretch>
                        <a:fillRect/>
                      </a:stretch>
                    </p:blipFill>
                    <p:spPr>
                      <a:xfrm>
                        <a:off x="7048492" y="4457556"/>
                        <a:ext cx="2209816" cy="2060777"/>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4B6CFE4F-8057-4C00-BBC0-D2F2BE88326B}"/>
              </a:ext>
            </a:extLst>
          </p:cNvPr>
          <p:cNvSpPr>
            <a:spLocks noGrp="1"/>
          </p:cNvSpPr>
          <p:nvPr>
            <p:ph type="ftr" sz="quarter" idx="11"/>
          </p:nvPr>
        </p:nvSpPr>
        <p:spPr/>
        <p:txBody>
          <a:bodyPr/>
          <a:lstStyle/>
          <a:p>
            <a:r>
              <a:rPr lang="en-US"/>
              <a:t>www.GBAglobal.org</a:t>
            </a:r>
          </a:p>
        </p:txBody>
      </p:sp>
      <p:sp>
        <p:nvSpPr>
          <p:cNvPr id="3" name="Slide Number Placeholder 2">
            <a:extLst>
              <a:ext uri="{FF2B5EF4-FFF2-40B4-BE49-F238E27FC236}">
                <a16:creationId xmlns:a16="http://schemas.microsoft.com/office/drawing/2014/main" id="{AAB656C5-AD8D-42D4-BCD7-9CCC4247C8C0}"/>
              </a:ext>
            </a:extLst>
          </p:cNvPr>
          <p:cNvSpPr>
            <a:spLocks noGrp="1"/>
          </p:cNvSpPr>
          <p:nvPr>
            <p:ph type="sldNum" sz="quarter" idx="12"/>
          </p:nvPr>
        </p:nvSpPr>
        <p:spPr/>
        <p:txBody>
          <a:bodyPr/>
          <a:lstStyle/>
          <a:p>
            <a:fld id="{330EA680-D336-4FF7-8B7A-9848BB0A1C32}" type="slidenum">
              <a:rPr lang="en-US" smtClean="0"/>
              <a:t>65</a:t>
            </a:fld>
            <a:endParaRPr lang="en-US"/>
          </a:p>
        </p:txBody>
      </p:sp>
    </p:spTree>
    <p:extLst>
      <p:ext uri="{BB962C8B-B14F-4D97-AF65-F5344CB8AC3E}">
        <p14:creationId xmlns:p14="http://schemas.microsoft.com/office/powerpoint/2010/main" val="10365057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06BF1-9FF6-4131-910F-E8BD3DE0341C}"/>
              </a:ext>
            </a:extLst>
          </p:cNvPr>
          <p:cNvSpPr>
            <a:spLocks noGrp="1"/>
          </p:cNvSpPr>
          <p:nvPr>
            <p:ph type="title"/>
          </p:nvPr>
        </p:nvSpPr>
        <p:spPr>
          <a:xfrm>
            <a:off x="4965430" y="629268"/>
            <a:ext cx="6586491" cy="755395"/>
          </a:xfrm>
        </p:spPr>
        <p:txBody>
          <a:bodyPr anchor="b">
            <a:normAutofit/>
          </a:bodyPr>
          <a:lstStyle/>
          <a:p>
            <a:r>
              <a:rPr lang="en-US" dirty="0"/>
              <a:t>Looking Ahead</a:t>
            </a:r>
          </a:p>
        </p:txBody>
      </p:sp>
      <p:pic>
        <p:nvPicPr>
          <p:cNvPr id="8194" name="Picture 2" descr="light black and white road white texture number sign line symbol shadow darkness black monochrome straight font arrow symmetry change shape forward ahead monochrome photography computer wallpaper">
            <a:extLst>
              <a:ext uri="{FF2B5EF4-FFF2-40B4-BE49-F238E27FC236}">
                <a16:creationId xmlns:a16="http://schemas.microsoft.com/office/drawing/2014/main" id="{D9DEA2E8-7628-4C60-9D9B-B3C6DE10FE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886" r="25994" b="-1"/>
          <a:stretch/>
        </p:blipFill>
        <p:spPr bwMode="auto">
          <a:xfrm>
            <a:off x="20" y="10"/>
            <a:ext cx="4635571" cy="6857990"/>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52954FE0-B3AA-4F59-9EF7-E7E68CB2C921}"/>
              </a:ext>
            </a:extLst>
          </p:cNvPr>
          <p:cNvSpPr>
            <a:spLocks noGrp="1"/>
          </p:cNvSpPr>
          <p:nvPr>
            <p:ph type="ftr" sz="quarter" idx="11"/>
          </p:nvPr>
        </p:nvSpPr>
        <p:spPr>
          <a:xfrm>
            <a:off x="4965430" y="6356350"/>
            <a:ext cx="4139134" cy="365125"/>
          </a:xfrm>
        </p:spPr>
        <p:txBody>
          <a:bodyPr>
            <a:normAutofit/>
          </a:bodyPr>
          <a:lstStyle/>
          <a:p>
            <a:pPr algn="l">
              <a:spcAft>
                <a:spcPts val="600"/>
              </a:spcAft>
            </a:pPr>
            <a:r>
              <a:rPr lang="en-US"/>
              <a:t>www.gbaglobal.org</a:t>
            </a:r>
          </a:p>
        </p:txBody>
      </p:sp>
      <p:sp>
        <p:nvSpPr>
          <p:cNvPr id="6" name="Slide Number Placeholder 5">
            <a:extLst>
              <a:ext uri="{FF2B5EF4-FFF2-40B4-BE49-F238E27FC236}">
                <a16:creationId xmlns:a16="http://schemas.microsoft.com/office/drawing/2014/main" id="{A3202FE5-4D7D-4BB9-B611-FF37B876ABCF}"/>
              </a:ext>
            </a:extLst>
          </p:cNvPr>
          <p:cNvSpPr>
            <a:spLocks noGrp="1"/>
          </p:cNvSpPr>
          <p:nvPr>
            <p:ph type="sldNum" sz="quarter" idx="12"/>
          </p:nvPr>
        </p:nvSpPr>
        <p:spPr>
          <a:xfrm>
            <a:off x="10167042" y="6356350"/>
            <a:ext cx="1186758" cy="365125"/>
          </a:xfrm>
        </p:spPr>
        <p:txBody>
          <a:bodyPr>
            <a:normAutofit/>
          </a:bodyPr>
          <a:lstStyle/>
          <a:p>
            <a:pPr>
              <a:spcAft>
                <a:spcPts val="600"/>
              </a:spcAft>
            </a:pPr>
            <a:fld id="{B8F76141-A522-4F90-BDB2-A159F9DA2835}" type="slidenum">
              <a:rPr lang="en-US"/>
              <a:pPr>
                <a:spcAft>
                  <a:spcPts val="600"/>
                </a:spcAft>
              </a:pPr>
              <a:t>66</a:t>
            </a:fld>
            <a:endParaRPr lang="en-US"/>
          </a:p>
        </p:txBody>
      </p:sp>
      <p:graphicFrame>
        <p:nvGraphicFramePr>
          <p:cNvPr id="8196" name="Content Placeholder 2">
            <a:extLst>
              <a:ext uri="{FF2B5EF4-FFF2-40B4-BE49-F238E27FC236}">
                <a16:creationId xmlns:a16="http://schemas.microsoft.com/office/drawing/2014/main" id="{16C40FEA-9F3E-49B2-BB0B-4C8B0EF705D1}"/>
              </a:ext>
            </a:extLst>
          </p:cNvPr>
          <p:cNvGraphicFramePr>
            <a:graphicFrameLocks noGrp="1"/>
          </p:cNvGraphicFramePr>
          <p:nvPr>
            <p:ph idx="1"/>
            <p:extLst>
              <p:ext uri="{D42A27DB-BD31-4B8C-83A1-F6EECF244321}">
                <p14:modId xmlns:p14="http://schemas.microsoft.com/office/powerpoint/2010/main" val="1276097146"/>
              </p:ext>
            </p:extLst>
          </p:nvPr>
        </p:nvGraphicFramePr>
        <p:xfrm>
          <a:off x="4965431" y="966652"/>
          <a:ext cx="6586489" cy="350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E23B5A42-792D-4C6A-ACE1-FD97B985084D}"/>
              </a:ext>
            </a:extLst>
          </p:cNvPr>
          <p:cNvSpPr/>
          <p:nvPr/>
        </p:nvSpPr>
        <p:spPr>
          <a:xfrm>
            <a:off x="7362074" y="5916917"/>
            <a:ext cx="2315057" cy="369332"/>
          </a:xfrm>
          <a:prstGeom prst="rect">
            <a:avLst/>
          </a:prstGeom>
        </p:spPr>
        <p:txBody>
          <a:bodyPr wrap="none">
            <a:spAutoFit/>
          </a:bodyPr>
          <a:lstStyle/>
          <a:p>
            <a:r>
              <a:rPr lang="en-US" b="1" dirty="0">
                <a:solidFill>
                  <a:srgbClr val="FF0000"/>
                </a:solidFill>
              </a:rPr>
              <a:t>https://bit.ly/2zskABE</a:t>
            </a:r>
          </a:p>
        </p:txBody>
      </p:sp>
      <p:sp>
        <p:nvSpPr>
          <p:cNvPr id="10" name="Rectangle 9">
            <a:extLst>
              <a:ext uri="{FF2B5EF4-FFF2-40B4-BE49-F238E27FC236}">
                <a16:creationId xmlns:a16="http://schemas.microsoft.com/office/drawing/2014/main" id="{F4108761-6626-4483-B9DA-40A8B8447CC3}"/>
              </a:ext>
            </a:extLst>
          </p:cNvPr>
          <p:cNvSpPr/>
          <p:nvPr/>
        </p:nvSpPr>
        <p:spPr>
          <a:xfrm>
            <a:off x="7529259" y="3766224"/>
            <a:ext cx="1841145" cy="369332"/>
          </a:xfrm>
          <a:prstGeom prst="rect">
            <a:avLst/>
          </a:prstGeom>
        </p:spPr>
        <p:txBody>
          <a:bodyPr wrap="none">
            <a:spAutoFit/>
          </a:bodyPr>
          <a:lstStyle/>
          <a:p>
            <a:r>
              <a:rPr lang="en-US" b="1" i="1" dirty="0">
                <a:solidFill>
                  <a:srgbClr val="FF0000"/>
                </a:solidFill>
              </a:rPr>
              <a:t>This Presentation</a:t>
            </a:r>
          </a:p>
        </p:txBody>
      </p:sp>
      <p:pic>
        <p:nvPicPr>
          <p:cNvPr id="4" name="Picture 3" descr="A picture containing indoor, text, object&#10;&#10;Description automatically generated">
            <a:extLst>
              <a:ext uri="{FF2B5EF4-FFF2-40B4-BE49-F238E27FC236}">
                <a16:creationId xmlns:a16="http://schemas.microsoft.com/office/drawing/2014/main" id="{7C88C188-DDA9-4ECB-9D5C-1D60E28F5E44}"/>
              </a:ext>
            </a:extLst>
          </p:cNvPr>
          <p:cNvPicPr>
            <a:picLocks noChangeAspect="1"/>
          </p:cNvPicPr>
          <p:nvPr/>
        </p:nvPicPr>
        <p:blipFill>
          <a:blip r:embed="rId8"/>
          <a:stretch>
            <a:fillRect/>
          </a:stretch>
        </p:blipFill>
        <p:spPr>
          <a:xfrm>
            <a:off x="7514044" y="4056765"/>
            <a:ext cx="1905000" cy="1905000"/>
          </a:xfrm>
          <a:prstGeom prst="rect">
            <a:avLst/>
          </a:prstGeom>
        </p:spPr>
      </p:pic>
    </p:spTree>
    <p:extLst>
      <p:ext uri="{BB962C8B-B14F-4D97-AF65-F5344CB8AC3E}">
        <p14:creationId xmlns:p14="http://schemas.microsoft.com/office/powerpoint/2010/main" val="85079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floor, indoor, building, ground&#10;&#10;Description automatically generated">
            <a:extLst>
              <a:ext uri="{FF2B5EF4-FFF2-40B4-BE49-F238E27FC236}">
                <a16:creationId xmlns:a16="http://schemas.microsoft.com/office/drawing/2014/main" id="{A6EFB3C1-22F8-4B91-984A-C4EB45CE7697}"/>
              </a:ext>
            </a:extLst>
          </p:cNvPr>
          <p:cNvPicPr>
            <a:picLocks noChangeAspect="1"/>
          </p:cNvPicPr>
          <p:nvPr/>
        </p:nvPicPr>
        <p:blipFill rotWithShape="1">
          <a:blip r:embed="rId2"/>
          <a:srcRect b="10000"/>
          <a:stretch/>
        </p:blipFill>
        <p:spPr>
          <a:xfrm>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38849A1E-C1C4-4166-BCA8-1C7248828688}"/>
              </a:ext>
            </a:extLst>
          </p:cNvPr>
          <p:cNvSpPr>
            <a:spLocks noGrp="1"/>
          </p:cNvSpPr>
          <p:nvPr>
            <p:ph type="title"/>
          </p:nvPr>
        </p:nvSpPr>
        <p:spPr>
          <a:xfrm>
            <a:off x="709448" y="1913950"/>
            <a:ext cx="4204137" cy="1342754"/>
          </a:xfrm>
        </p:spPr>
        <p:txBody>
          <a:bodyPr>
            <a:normAutofit/>
          </a:bodyPr>
          <a:lstStyle/>
          <a:p>
            <a:pPr algn="ctr"/>
            <a:r>
              <a:rPr lang="en-US" sz="3600" b="1" dirty="0">
                <a:solidFill>
                  <a:schemeClr val="accent2">
                    <a:lumMod val="75000"/>
                  </a:schemeClr>
                </a:solidFill>
              </a:rPr>
              <a:t>Scenario #3</a:t>
            </a:r>
          </a:p>
        </p:txBody>
      </p:sp>
      <p:sp>
        <p:nvSpPr>
          <p:cNvPr id="5" name="Slide Number Placeholder 4">
            <a:extLst>
              <a:ext uri="{FF2B5EF4-FFF2-40B4-BE49-F238E27FC236}">
                <a16:creationId xmlns:a16="http://schemas.microsoft.com/office/drawing/2014/main" id="{5EDD963F-38F2-4CE7-AA49-A1352679A31B}"/>
              </a:ext>
            </a:extLst>
          </p:cNvPr>
          <p:cNvSpPr>
            <a:spLocks noGrp="1"/>
          </p:cNvSpPr>
          <p:nvPr>
            <p:ph type="sldNum" sz="quarter" idx="12"/>
          </p:nvPr>
        </p:nvSpPr>
        <p:spPr>
          <a:xfrm>
            <a:off x="2568203" y="1232300"/>
            <a:ext cx="365760" cy="365125"/>
          </a:xfrm>
          <a:prstGeom prst="ellipse">
            <a:avLst/>
          </a:prstGeom>
          <a:solidFill>
            <a:schemeClr val="bg1">
              <a:alpha val="70000"/>
            </a:schemeClr>
          </a:solidFill>
          <a:ln>
            <a:solidFill>
              <a:schemeClr val="tx1">
                <a:lumMod val="75000"/>
                <a:lumOff val="25000"/>
              </a:schemeClr>
            </a:solidFill>
          </a:ln>
        </p:spPr>
        <p:txBody>
          <a:bodyPr>
            <a:normAutofit/>
          </a:bodyPr>
          <a:lstStyle/>
          <a:p>
            <a:pPr algn="ctr">
              <a:lnSpc>
                <a:spcPct val="90000"/>
              </a:lnSpc>
              <a:spcAft>
                <a:spcPts val="600"/>
              </a:spcAft>
            </a:pPr>
            <a:fld id="{6D22F896-40B5-4ADD-8801-0D06FADFA095}" type="slidenum">
              <a:rPr lang="en-US">
                <a:solidFill>
                  <a:schemeClr val="tx1"/>
                </a:solidFill>
              </a:rPr>
              <a:pPr algn="ctr">
                <a:lnSpc>
                  <a:spcPct val="90000"/>
                </a:lnSpc>
                <a:spcAft>
                  <a:spcPts val="600"/>
                </a:spcAft>
              </a:pPr>
              <a:t>7</a:t>
            </a:fld>
            <a:endParaRPr lang="en-US">
              <a:solidFill>
                <a:schemeClr val="tx1"/>
              </a:solidFill>
            </a:endParaRP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251EA81-CD88-408B-921C-9ED8092A80A5}"/>
              </a:ext>
            </a:extLst>
          </p:cNvPr>
          <p:cNvSpPr>
            <a:spLocks noGrp="1"/>
          </p:cNvSpPr>
          <p:nvPr>
            <p:ph idx="1"/>
          </p:nvPr>
        </p:nvSpPr>
        <p:spPr>
          <a:xfrm>
            <a:off x="515005" y="3573230"/>
            <a:ext cx="4593021" cy="2691666"/>
          </a:xfrm>
        </p:spPr>
        <p:txBody>
          <a:bodyPr anchor="ctr">
            <a:normAutofit fontScale="92500" lnSpcReduction="20000"/>
          </a:bodyPr>
          <a:lstStyle/>
          <a:p>
            <a:pPr marL="0" indent="0">
              <a:buNone/>
            </a:pPr>
            <a:r>
              <a:rPr lang="en-US" sz="1100" b="1" i="1" dirty="0"/>
              <a:t>    </a:t>
            </a:r>
            <a:r>
              <a:rPr lang="en-US" sz="1700" b="1" i="1" dirty="0"/>
              <a:t>Changing data so it's wrong</a:t>
            </a:r>
          </a:p>
          <a:p>
            <a:r>
              <a:rPr lang="en-US" sz="1600" dirty="0"/>
              <a:t>Criminals or nation-states could also change data, like financial information on balance sheets or commands going into an industrial machine, instead of merely stealing it or deleting it.</a:t>
            </a:r>
          </a:p>
          <a:p>
            <a:pPr fontAlgn="base"/>
            <a:r>
              <a:rPr lang="en-US" sz="1600" dirty="0"/>
              <a:t>Integrity of data is key. If you lose your ability to trust the information that is coming out of the financial sector, that is when things can turn dark and very quickly.</a:t>
            </a:r>
          </a:p>
          <a:p>
            <a:pPr fontAlgn="base"/>
            <a:endParaRPr lang="en-US" sz="1600" dirty="0"/>
          </a:p>
          <a:p>
            <a:pPr marL="0" indent="0">
              <a:buNone/>
            </a:pPr>
            <a:r>
              <a:rPr lang="en-US" sz="1100" dirty="0"/>
              <a:t>          </a:t>
            </a:r>
          </a:p>
          <a:p>
            <a:pPr marL="0" indent="0">
              <a:buNone/>
            </a:pPr>
            <a:r>
              <a:rPr lang="en-US" sz="1100" dirty="0"/>
              <a:t>                                                                                                                                            Source:    CNBC Published 18 Nov 2018 by Kate </a:t>
            </a:r>
            <a:r>
              <a:rPr lang="en-US" sz="1100" dirty="0" err="1"/>
              <a:t>Fazzini</a:t>
            </a:r>
            <a:r>
              <a:rPr lang="en-US" sz="1100" dirty="0"/>
              <a:t>  </a:t>
            </a:r>
          </a:p>
          <a:p>
            <a:endParaRPr lang="en-US" sz="1100" dirty="0"/>
          </a:p>
        </p:txBody>
      </p:sp>
      <p:sp>
        <p:nvSpPr>
          <p:cNvPr id="4" name="Footer Placeholder 3">
            <a:extLst>
              <a:ext uri="{FF2B5EF4-FFF2-40B4-BE49-F238E27FC236}">
                <a16:creationId xmlns:a16="http://schemas.microsoft.com/office/drawing/2014/main" id="{94A6EAF7-3082-44FC-9468-327B694FF979}"/>
              </a:ext>
            </a:extLst>
          </p:cNvPr>
          <p:cNvSpPr>
            <a:spLocks noGrp="1"/>
          </p:cNvSpPr>
          <p:nvPr>
            <p:ph type="ftr" sz="quarter" idx="11"/>
          </p:nvPr>
        </p:nvSpPr>
        <p:spPr>
          <a:xfrm>
            <a:off x="1216573" y="6144611"/>
            <a:ext cx="3069020" cy="361977"/>
          </a:xfrm>
        </p:spPr>
        <p:txBody>
          <a:bodyPr>
            <a:normAutofit/>
          </a:bodyPr>
          <a:lstStyle/>
          <a:p>
            <a:pPr>
              <a:spcAft>
                <a:spcPts val="600"/>
              </a:spcAft>
            </a:pPr>
            <a:r>
              <a:rPr lang="en-US" sz="1000">
                <a:solidFill>
                  <a:schemeClr val="tx1"/>
                </a:solidFill>
              </a:rPr>
              <a:t>www.GBAglobal.org</a:t>
            </a:r>
          </a:p>
        </p:txBody>
      </p:sp>
    </p:spTree>
    <p:extLst>
      <p:ext uri="{BB962C8B-B14F-4D97-AF65-F5344CB8AC3E}">
        <p14:creationId xmlns:p14="http://schemas.microsoft.com/office/powerpoint/2010/main" val="2293158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8" name="Shape 178" descr="screen-shot-2016-03-04-at-42158-pm.png"/>
          <p:cNvPicPr preferRelativeResize="0"/>
          <p:nvPr/>
        </p:nvPicPr>
        <p:blipFill rotWithShape="1">
          <a:blip r:embed="rId3">
            <a:alphaModFix/>
          </a:blip>
          <a:srcRect/>
          <a:stretch/>
        </p:blipFill>
        <p:spPr>
          <a:xfrm>
            <a:off x="2405052" y="1257702"/>
            <a:ext cx="7348549" cy="5146309"/>
          </a:xfrm>
          <a:prstGeom prst="rect">
            <a:avLst/>
          </a:prstGeom>
          <a:noFill/>
          <a:ln>
            <a:noFill/>
          </a:ln>
        </p:spPr>
      </p:pic>
      <p:sp>
        <p:nvSpPr>
          <p:cNvPr id="177" name="Shape 177"/>
          <p:cNvSpPr txBox="1">
            <a:spLocks noGrp="1"/>
          </p:cNvSpPr>
          <p:nvPr>
            <p:ph type="title"/>
          </p:nvPr>
        </p:nvSpPr>
        <p:spPr>
          <a:xfrm>
            <a:off x="415601" y="546667"/>
            <a:ext cx="11360799" cy="810400"/>
          </a:xfrm>
          <a:prstGeom prst="rect">
            <a:avLst/>
          </a:prstGeom>
          <a:noFill/>
          <a:ln>
            <a:noFill/>
          </a:ln>
        </p:spPr>
        <p:txBody>
          <a:bodyPr vert="horz" lIns="121900" tIns="121900" rIns="121900" bIns="121900" rtlCol="0" anchor="t" anchorCtr="0">
            <a:noAutofit/>
          </a:bodyPr>
          <a:lstStyle/>
          <a:p>
            <a:pPr>
              <a:buSzPct val="25000"/>
            </a:pPr>
            <a:r>
              <a:rPr lang="en" dirty="0"/>
              <a:t>Centralized vs Decentralized Ledgers </a:t>
            </a:r>
          </a:p>
          <a:p>
            <a:pPr>
              <a:buSzPct val="25000"/>
            </a:pPr>
            <a:endParaRPr dirty="0"/>
          </a:p>
        </p:txBody>
      </p:sp>
      <p:sp>
        <p:nvSpPr>
          <p:cNvPr id="179" name="Shape 179"/>
          <p:cNvSpPr txBox="1">
            <a:spLocks noGrp="1"/>
          </p:cNvSpPr>
          <p:nvPr>
            <p:ph type="sldNum" idx="12"/>
          </p:nvPr>
        </p:nvSpPr>
        <p:spPr>
          <a:xfrm>
            <a:off x="11280575" y="6201585"/>
            <a:ext cx="731599" cy="524800"/>
          </a:xfrm>
          <a:prstGeom prst="rect">
            <a:avLst/>
          </a:prstGeom>
          <a:noFill/>
          <a:ln>
            <a:noFill/>
          </a:ln>
        </p:spPr>
        <p:txBody>
          <a:bodyPr vert="horz" lIns="121900" tIns="121900" rIns="121900" bIns="121900" rtlCol="0" anchor="ctr" anchorCtr="0">
            <a:noAutofit/>
          </a:bodyPr>
          <a:lstStyle/>
          <a:p>
            <a:pPr algn="l">
              <a:buClr>
                <a:srgbClr val="000000"/>
              </a:buClr>
              <a:buSzPct val="25000"/>
            </a:pPr>
            <a:fld id="{00000000-1234-1234-1234-123412341234}" type="slidenum">
              <a:rPr lang="en" sz="1867">
                <a:solidFill>
                  <a:srgbClr val="000000"/>
                </a:solidFill>
                <a:latin typeface="Arial"/>
                <a:ea typeface="Arial"/>
                <a:cs typeface="Arial"/>
                <a:sym typeface="Arial"/>
              </a:rPr>
              <a:pPr algn="l">
                <a:buClr>
                  <a:srgbClr val="000000"/>
                </a:buClr>
                <a:buSzPct val="25000"/>
              </a:pPr>
              <a:t>8</a:t>
            </a:fld>
            <a:endParaRPr lang="en" sz="1867" dirty="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hape 74" descr="POW.jpg">
            <a:extLst>
              <a:ext uri="{FF2B5EF4-FFF2-40B4-BE49-F238E27FC236}">
                <a16:creationId xmlns:a16="http://schemas.microsoft.com/office/drawing/2014/main" id="{63D18AF8-1C2E-454C-A8E4-6C2A4029C378}"/>
              </a:ext>
            </a:extLst>
          </p:cNvPr>
          <p:cNvPicPr preferRelativeResize="0"/>
          <p:nvPr/>
        </p:nvPicPr>
        <p:blipFill rotWithShape="1">
          <a:blip r:embed="rId2">
            <a:extLst/>
          </a:blip>
          <a:srcRect l="2663" r="1" b="1"/>
          <a:stretch/>
        </p:blipFill>
        <p:spPr>
          <a:xfrm>
            <a:off x="5733288" y="1467567"/>
            <a:ext cx="5837337" cy="4416552"/>
          </a:xfrm>
          <a:prstGeom prst="rect">
            <a:avLst/>
          </a:prstGeom>
          <a:noFill/>
          <a:effectLst/>
        </p:spPr>
      </p:pic>
      <p:sp>
        <p:nvSpPr>
          <p:cNvPr id="2" name="Title 1">
            <a:extLst>
              <a:ext uri="{FF2B5EF4-FFF2-40B4-BE49-F238E27FC236}">
                <a16:creationId xmlns:a16="http://schemas.microsoft.com/office/drawing/2014/main" id="{820534FD-F342-45D6-BB05-28590616756A}"/>
              </a:ext>
            </a:extLst>
          </p:cNvPr>
          <p:cNvSpPr>
            <a:spLocks noGrp="1"/>
          </p:cNvSpPr>
          <p:nvPr>
            <p:ph type="title"/>
          </p:nvPr>
        </p:nvSpPr>
        <p:spPr>
          <a:xfrm>
            <a:off x="648929" y="629266"/>
            <a:ext cx="9853608" cy="1147283"/>
          </a:xfrm>
        </p:spPr>
        <p:txBody>
          <a:bodyPr>
            <a:normAutofit/>
          </a:bodyPr>
          <a:lstStyle/>
          <a:p>
            <a:r>
              <a:rPr lang="en-US" dirty="0"/>
              <a:t>Blockchain is a Decentralized Ledger</a:t>
            </a:r>
          </a:p>
        </p:txBody>
      </p:sp>
      <p:sp>
        <p:nvSpPr>
          <p:cNvPr id="3" name="Content Placeholder 2">
            <a:extLst>
              <a:ext uri="{FF2B5EF4-FFF2-40B4-BE49-F238E27FC236}">
                <a16:creationId xmlns:a16="http://schemas.microsoft.com/office/drawing/2014/main" id="{DA0478F6-7308-4037-B7D5-6EA475E2A515}"/>
              </a:ext>
            </a:extLst>
          </p:cNvPr>
          <p:cNvSpPr>
            <a:spLocks noGrp="1"/>
          </p:cNvSpPr>
          <p:nvPr>
            <p:ph idx="1"/>
          </p:nvPr>
        </p:nvSpPr>
        <p:spPr>
          <a:xfrm>
            <a:off x="648930" y="2438400"/>
            <a:ext cx="4847409" cy="3785419"/>
          </a:xfrm>
        </p:spPr>
        <p:txBody>
          <a:bodyPr>
            <a:normAutofit/>
          </a:bodyPr>
          <a:lstStyle/>
          <a:p>
            <a:r>
              <a:rPr lang="en-US" dirty="0"/>
              <a:t>Shared Record Book/Ledger</a:t>
            </a:r>
          </a:p>
          <a:p>
            <a:r>
              <a:rPr lang="en-US" dirty="0"/>
              <a:t>Everybody has a copy</a:t>
            </a:r>
          </a:p>
          <a:p>
            <a:r>
              <a:rPr lang="en-US" dirty="0"/>
              <a:t>Constantly Updated</a:t>
            </a:r>
          </a:p>
        </p:txBody>
      </p:sp>
      <p:sp>
        <p:nvSpPr>
          <p:cNvPr id="5" name="Footer Placeholder 4">
            <a:extLst>
              <a:ext uri="{FF2B5EF4-FFF2-40B4-BE49-F238E27FC236}">
                <a16:creationId xmlns:a16="http://schemas.microsoft.com/office/drawing/2014/main" id="{DB90D2BB-9D0C-49FE-BDCE-0D0DE53AC732}"/>
              </a:ext>
            </a:extLst>
          </p:cNvPr>
          <p:cNvSpPr>
            <a:spLocks noGrp="1"/>
          </p:cNvSpPr>
          <p:nvPr>
            <p:ph type="ftr" sz="quarter" idx="11"/>
          </p:nvPr>
        </p:nvSpPr>
        <p:spPr/>
        <p:txBody>
          <a:bodyPr/>
          <a:lstStyle/>
          <a:p>
            <a:r>
              <a:rPr lang="en-US"/>
              <a:t>www.governmentblockchain.org </a:t>
            </a:r>
            <a:endParaRPr lang="en-US" dirty="0"/>
          </a:p>
        </p:txBody>
      </p:sp>
      <p:sp>
        <p:nvSpPr>
          <p:cNvPr id="6" name="Slide Number Placeholder 5">
            <a:extLst>
              <a:ext uri="{FF2B5EF4-FFF2-40B4-BE49-F238E27FC236}">
                <a16:creationId xmlns:a16="http://schemas.microsoft.com/office/drawing/2014/main" id="{B946F99E-27EB-4D37-8117-33A3CE77330B}"/>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2097249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00180CDB8C0D4C8F7FBA0BB9367CB9" ma:contentTypeVersion="7" ma:contentTypeDescription="Create a new document." ma:contentTypeScope="" ma:versionID="cfe8260633d31f026c0e828dd0ce0a73">
  <xsd:schema xmlns:xsd="http://www.w3.org/2001/XMLSchema" xmlns:xs="http://www.w3.org/2001/XMLSchema" xmlns:p="http://schemas.microsoft.com/office/2006/metadata/properties" xmlns:ns2="65ddb361-6309-4f70-8900-a081f30c9a9a" xmlns:ns3="30eceae1-688d-4e00-84af-7df6b68f143c" targetNamespace="http://schemas.microsoft.com/office/2006/metadata/properties" ma:root="true" ma:fieldsID="3a3f33e13b9b31e33fe073ddabdf63ca" ns2:_="" ns3:_="">
    <xsd:import namespace="65ddb361-6309-4f70-8900-a081f30c9a9a"/>
    <xsd:import namespace="30eceae1-688d-4e00-84af-7df6b68f143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ddb361-6309-4f70-8900-a081f30c9a9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eceae1-688d-4e00-84af-7df6b68f143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AA94C6-3CD9-4072-902C-C9378FD26A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ddb361-6309-4f70-8900-a081f30c9a9a"/>
    <ds:schemaRef ds:uri="30eceae1-688d-4e00-84af-7df6b68f14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7E6E94-76CC-456C-B2C6-8C4BC08F6D9B}">
  <ds:schemaRefs>
    <ds:schemaRef ds:uri="http://schemas.microsoft.com/sharepoint/v3/contenttype/forms"/>
  </ds:schemaRefs>
</ds:datastoreItem>
</file>

<file path=customXml/itemProps3.xml><?xml version="1.0" encoding="utf-8"?>
<ds:datastoreItem xmlns:ds="http://schemas.openxmlformats.org/officeDocument/2006/customXml" ds:itemID="{F54A033C-1985-4347-A328-74A91F0B3410}">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www.w3.org/XML/1998/namespace"/>
    <ds:schemaRef ds:uri="30eceae1-688d-4e00-84af-7df6b68f143c"/>
    <ds:schemaRef ds:uri="65ddb361-6309-4f70-8900-a081f30c9a9a"/>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40</TotalTime>
  <Words>2892</Words>
  <Application>Microsoft Office PowerPoint</Application>
  <PresentationFormat>Widescreen</PresentationFormat>
  <Paragraphs>670</Paragraphs>
  <Slides>66</Slides>
  <Notes>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5" baseType="lpstr">
      <vt:lpstr>Abadi</vt:lpstr>
      <vt:lpstr>Arial</vt:lpstr>
      <vt:lpstr>Arial</vt:lpstr>
      <vt:lpstr>Calibri</vt:lpstr>
      <vt:lpstr>Calibri Light</vt:lpstr>
      <vt:lpstr>Roboto</vt:lpstr>
      <vt:lpstr>Simplified Arabic Fixed</vt:lpstr>
      <vt:lpstr>Office Theme</vt:lpstr>
      <vt:lpstr>Image</vt:lpstr>
      <vt:lpstr>Blockchain and Security</vt:lpstr>
      <vt:lpstr>Introduction</vt:lpstr>
      <vt:lpstr>Agenda</vt:lpstr>
      <vt:lpstr>The Threats Are Real  3 Cyber 9/11 Scenarios</vt:lpstr>
      <vt:lpstr>Scenario #1 </vt:lpstr>
      <vt:lpstr>Scenario #2</vt:lpstr>
      <vt:lpstr>Scenario #3</vt:lpstr>
      <vt:lpstr>Centralized vs Decentralized Ledgers  </vt:lpstr>
      <vt:lpstr>Blockchain is a Decentralized Ledger</vt:lpstr>
      <vt:lpstr>Blockchain Attributes</vt:lpstr>
      <vt:lpstr>Google Trends Search:  “Blockchain”</vt:lpstr>
      <vt:lpstr>Market Cap</vt:lpstr>
      <vt:lpstr>Blockchain As a Security Solution </vt:lpstr>
      <vt:lpstr>Domain Name Server (DNS)</vt:lpstr>
      <vt:lpstr>Example 1: Centralized DNS</vt:lpstr>
      <vt:lpstr>DYN DNS Hack</vt:lpstr>
      <vt:lpstr>Example 1: Distributed DNS</vt:lpstr>
      <vt:lpstr>Identity Management</vt:lpstr>
      <vt:lpstr>  Toys and apps often track your kids and collect information about them </vt:lpstr>
      <vt:lpstr>Example 2: Identity/Certificate Management</vt:lpstr>
      <vt:lpstr>Cybersecurity Fails</vt:lpstr>
      <vt:lpstr> USPS Exposed 60 Million Users’ Info </vt:lpstr>
      <vt:lpstr>Example 2: Identity/Certificate Management</vt:lpstr>
      <vt:lpstr>Example 3: Auditing</vt:lpstr>
      <vt:lpstr>Example 3: Auditing</vt:lpstr>
      <vt:lpstr>Example 3: Auditing</vt:lpstr>
      <vt:lpstr>What Can You Use it For?</vt:lpstr>
      <vt:lpstr>How Does it Work?</vt:lpstr>
      <vt:lpstr>Hash / Hash function </vt:lpstr>
      <vt:lpstr>Hash / Hash function</vt:lpstr>
      <vt:lpstr>Hashes and hashes can combine to form new hashes  </vt:lpstr>
      <vt:lpstr>What exactly does “blending” the hashes do?</vt:lpstr>
      <vt:lpstr>Hash Function</vt:lpstr>
      <vt:lpstr>How Secure Is Hash a Encryption?</vt:lpstr>
      <vt:lpstr>Picture of how it all fits together</vt:lpstr>
      <vt:lpstr>How Does it Work?</vt:lpstr>
      <vt:lpstr>How Does it Work?</vt:lpstr>
      <vt:lpstr>How Does it Work?</vt:lpstr>
      <vt:lpstr>Is the Blockchain Secure?</vt:lpstr>
      <vt:lpstr>Yes &amp; No</vt:lpstr>
      <vt:lpstr>Complexities</vt:lpstr>
      <vt:lpstr>Security Considerations</vt:lpstr>
      <vt:lpstr>Phishing</vt:lpstr>
      <vt:lpstr>            Black Friday and Cyber Monday Scammers </vt:lpstr>
      <vt:lpstr>Exchange Attacks (Example)</vt:lpstr>
      <vt:lpstr>Who is Responsible?</vt:lpstr>
      <vt:lpstr>Code Vulnerability - Reentrancy</vt:lpstr>
      <vt:lpstr>Code Vulnerability - Reentrancy</vt:lpstr>
      <vt:lpstr>Smart Contract Auditing</vt:lpstr>
      <vt:lpstr>Recent Hacks</vt:lpstr>
      <vt:lpstr>Drawbacks</vt:lpstr>
      <vt:lpstr>Public vs Private Blockchain</vt:lpstr>
      <vt:lpstr>Security Regulations</vt:lpstr>
      <vt:lpstr>Resources</vt:lpstr>
      <vt:lpstr>PowerPoint Presentation</vt:lpstr>
      <vt:lpstr>Cybersecurity GBA Website Blogs</vt:lpstr>
      <vt:lpstr>PowerPoint Presentation</vt:lpstr>
      <vt:lpstr>GBA Member Organizations</vt:lpstr>
      <vt:lpstr>PowerPoint Presentation</vt:lpstr>
      <vt:lpstr>PowerPoint Presentation</vt:lpstr>
      <vt:lpstr>Follow the (Virtual) Money -</vt:lpstr>
      <vt:lpstr>Advanced Analytic Tools -</vt:lpstr>
      <vt:lpstr>Advanced Analytic Tools -</vt:lpstr>
      <vt:lpstr>Address Risk Scoring </vt:lpstr>
      <vt:lpstr>Data Analytics Builds Credibility &amp; Trust in Crypto</vt:lpstr>
      <vt:lpstr>Looking Ahead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Blockchain and Security</dc:title>
  <dc:creator>Kathy Dache</dc:creator>
  <cp:lastModifiedBy>Kathy Dache</cp:lastModifiedBy>
  <cp:revision>8</cp:revision>
  <dcterms:created xsi:type="dcterms:W3CDTF">2018-11-26T07:34:44Z</dcterms:created>
  <dcterms:modified xsi:type="dcterms:W3CDTF">2018-11-27T13:50:36Z</dcterms:modified>
</cp:coreProperties>
</file>